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32" r:id="rId1"/>
  </p:sldMasterIdLst>
  <p:sldIdLst>
    <p:sldId id="256" r:id="rId2"/>
    <p:sldId id="259" r:id="rId3"/>
    <p:sldId id="270" r:id="rId4"/>
    <p:sldId id="271" r:id="rId5"/>
    <p:sldId id="281" r:id="rId6"/>
    <p:sldId id="282" r:id="rId7"/>
    <p:sldId id="260" r:id="rId8"/>
    <p:sldId id="284" r:id="rId9"/>
    <p:sldId id="261" r:id="rId10"/>
    <p:sldId id="266" r:id="rId11"/>
    <p:sldId id="262" r:id="rId12"/>
    <p:sldId id="263" r:id="rId13"/>
    <p:sldId id="265" r:id="rId14"/>
    <p:sldId id="283" r:id="rId15"/>
    <p:sldId id="267" r:id="rId16"/>
    <p:sldId id="268" r:id="rId17"/>
    <p:sldId id="269" r:id="rId18"/>
    <p:sldId id="275" r:id="rId19"/>
    <p:sldId id="278" r:id="rId20"/>
    <p:sldId id="276" r:id="rId21"/>
    <p:sldId id="277" r:id="rId22"/>
    <p:sldId id="279" r:id="rId23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User" initials="U" lastIdx="0" clrIdx="0">
    <p:extLst>
      <p:ext uri="{19B8F6BF-5375-455C-9EA6-DF929625EA0E}">
        <p15:presenceInfo xmlns:p15="http://schemas.microsoft.com/office/powerpoint/2012/main" userId="User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804A6C4-2653-9690-2BF1-40EDC0AF7512}" v="129" dt="2024-10-02T13:41:32.62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00" autoAdjust="0"/>
    <p:restoredTop sz="98697" autoAdjust="0"/>
  </p:normalViewPr>
  <p:slideViewPr>
    <p:cSldViewPr snapToGrid="0">
      <p:cViewPr varScale="1">
        <p:scale>
          <a:sx n="110" d="100"/>
          <a:sy n="110" d="100"/>
        </p:scale>
        <p:origin x="630" y="10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commentAuthors" Target="commentAuthor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415472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3875161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562110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2165233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7034623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44386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353948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38507376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129396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9471751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5220829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70789037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6010524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940529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755763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9427717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93804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1F5AA5B2-3898-4418-AE19-C6C2F696BA92}" type="datetimeFigureOut">
              <a:rPr lang="en-GB" smtClean="0"/>
              <a:t>02/10/2024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C844CA-8633-46E4-A0DE-CA8C6CBEB7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77187764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833" r:id="rId1"/>
    <p:sldLayoutId id="2147483834" r:id="rId2"/>
    <p:sldLayoutId id="2147483835" r:id="rId3"/>
    <p:sldLayoutId id="2147483836" r:id="rId4"/>
    <p:sldLayoutId id="2147483837" r:id="rId5"/>
    <p:sldLayoutId id="2147483838" r:id="rId6"/>
    <p:sldLayoutId id="2147483839" r:id="rId7"/>
    <p:sldLayoutId id="2147483840" r:id="rId8"/>
    <p:sldLayoutId id="2147483841" r:id="rId9"/>
    <p:sldLayoutId id="2147483842" r:id="rId10"/>
    <p:sldLayoutId id="2147483843" r:id="rId11"/>
    <p:sldLayoutId id="2147483844" r:id="rId12"/>
    <p:sldLayoutId id="2147483845" r:id="rId13"/>
    <p:sldLayoutId id="2147483846" r:id="rId14"/>
    <p:sldLayoutId id="2147483847" r:id="rId15"/>
    <p:sldLayoutId id="2147483848" r:id="rId16"/>
    <p:sldLayoutId id="2147483849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/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hyperlink" Target="http://www.examinations.ie/" TargetMode="External"/><Relationship Id="rId2" Type="http://schemas.openxmlformats.org/officeDocument/2006/relationships/hyperlink" Target="http://www.careersportal.ie/" TargetMode="External"/><Relationship Id="rId1" Type="http://schemas.openxmlformats.org/officeDocument/2006/relationships/slideLayout" Target="../slideLayouts/slideLayout2.xml"/><Relationship Id="rId5" Type="http://schemas.openxmlformats.org/officeDocument/2006/relationships/hyperlink" Target="http://www.ncca.ie/" TargetMode="External"/><Relationship Id="rId4" Type="http://schemas.openxmlformats.org/officeDocument/2006/relationships/hyperlink" Target="http://www.curriculumonline.ie/" TargetMode="Externa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hyperlink" Target="http://www.clonakiltycc.ie/" TargetMode="Externa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F1BBBB-8B1C-4369-97DB-2E736887DA15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1</a:t>
            </a:r>
            <a:r>
              <a:rPr lang="en-GB" baseline="30000" dirty="0"/>
              <a:t>ST</a:t>
            </a:r>
            <a:r>
              <a:rPr lang="en-GB" dirty="0"/>
              <a:t> YEAR SUBJECT CHOICE 2024/25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74B8795-931E-4E12-AFC4-94407E3429F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414728" y="1833289"/>
            <a:ext cx="8825658" cy="861420"/>
          </a:xfrm>
        </p:spPr>
        <p:txBody>
          <a:bodyPr/>
          <a:lstStyle/>
          <a:p>
            <a:endParaRPr lang="en-GB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70030" y="4545298"/>
            <a:ext cx="2407826" cy="22176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071896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600066-5A50-413B-8D07-8A5A4E6846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80693" y="695459"/>
            <a:ext cx="9601200" cy="1257300"/>
          </a:xfrm>
        </p:spPr>
        <p:txBody>
          <a:bodyPr>
            <a:normAutofit/>
          </a:bodyPr>
          <a:lstStyle/>
          <a:p>
            <a:pPr algn="ctr"/>
            <a:r>
              <a:rPr lang="en-GB" b="1" dirty="0">
                <a:latin typeface="+mn-lt"/>
              </a:rPr>
              <a:t>CORE JUNIOR CYCLE SUBJECTS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A64BE04-1F59-47E2-882F-D3F370C81C1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fontScale="47500" lnSpcReduction="20000"/>
          </a:bodyPr>
          <a:lstStyle/>
          <a:p>
            <a:r>
              <a:rPr lang="en-GB" sz="6000" err="1"/>
              <a:t>Gaeilge</a:t>
            </a:r>
            <a:r>
              <a:rPr lang="en-GB" sz="6000" dirty="0"/>
              <a:t> (except in the case of exemption)</a:t>
            </a:r>
          </a:p>
          <a:p>
            <a:r>
              <a:rPr lang="en-GB" sz="6000" dirty="0"/>
              <a:t>English</a:t>
            </a:r>
          </a:p>
          <a:p>
            <a:r>
              <a:rPr lang="en-GB" sz="6000" dirty="0"/>
              <a:t>Mathematics</a:t>
            </a:r>
          </a:p>
          <a:p>
            <a:r>
              <a:rPr lang="en-GB" sz="6000" dirty="0"/>
              <a:t>History</a:t>
            </a:r>
          </a:p>
          <a:p>
            <a:pPr>
              <a:buClr>
                <a:srgbClr val="8AD0D6"/>
              </a:buClr>
            </a:pPr>
            <a:r>
              <a:rPr lang="en-GB" sz="6000" dirty="0"/>
              <a:t>French or Spanish</a:t>
            </a:r>
          </a:p>
          <a:p>
            <a:pPr marL="0" indent="0">
              <a:buNone/>
            </a:pPr>
            <a:endParaRPr lang="en-GB" sz="6000" dirty="0"/>
          </a:p>
          <a:p>
            <a:r>
              <a:rPr lang="en-GB" sz="4600" dirty="0" err="1"/>
              <a:t>Gaeilge</a:t>
            </a:r>
            <a:r>
              <a:rPr lang="en-GB" sz="4600" dirty="0"/>
              <a:t>, English &amp; Maths are available at higher and Ordinary level in Junior Cycle</a:t>
            </a:r>
          </a:p>
        </p:txBody>
      </p:sp>
    </p:spTree>
    <p:extLst>
      <p:ext uri="{BB962C8B-B14F-4D97-AF65-F5344CB8AC3E}">
        <p14:creationId xmlns:p14="http://schemas.microsoft.com/office/powerpoint/2010/main" val="16755232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b="1" dirty="0">
                <a:latin typeface="+mn-lt"/>
              </a:rPr>
              <a:t> JUNIOR CYCLE NON-EXAM SUBJECTS</a:t>
            </a:r>
            <a:endParaRPr lang="en-IE" b="1" dirty="0">
              <a:latin typeface="+mn-lt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en-IE" sz="4800" dirty="0"/>
              <a:t>Physical Education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IE" sz="4800" dirty="0"/>
              <a:t>Civil, Social and Political Education (CSPE)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IE" sz="4800" dirty="0"/>
              <a:t>Social, Personal and Health Education (SPHE)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IE" sz="4800" dirty="0"/>
              <a:t>Religious Education</a:t>
            </a:r>
          </a:p>
          <a:p>
            <a:pPr>
              <a:buFont typeface="Wingdings" panose="05000000000000000000" pitchFamily="2" charset="2"/>
              <a:buChar char="Ø"/>
            </a:pPr>
            <a:endParaRPr lang="en-IE" dirty="0"/>
          </a:p>
          <a:p>
            <a:pPr>
              <a:buFont typeface="Wingdings" panose="05000000000000000000" pitchFamily="2" charset="2"/>
              <a:buChar char="Ø"/>
            </a:pPr>
            <a:endParaRPr lang="en-IE" dirty="0"/>
          </a:p>
          <a:p>
            <a:pPr>
              <a:buFont typeface="Wingdings" panose="05000000000000000000" pitchFamily="2" charset="2"/>
              <a:buChar char="Ø"/>
            </a:pPr>
            <a:endParaRPr lang="en-IE" dirty="0"/>
          </a:p>
        </p:txBody>
      </p:sp>
    </p:spTree>
    <p:extLst>
      <p:ext uri="{BB962C8B-B14F-4D97-AF65-F5344CB8AC3E}">
        <p14:creationId xmlns:p14="http://schemas.microsoft.com/office/powerpoint/2010/main" val="42075759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1"/>
            <a:ext cx="10515600" cy="932328"/>
          </a:xfrm>
        </p:spPr>
        <p:txBody>
          <a:bodyPr/>
          <a:lstStyle/>
          <a:p>
            <a:pPr algn="ctr"/>
            <a:r>
              <a:rPr lang="en-IE" b="1" dirty="0">
                <a:latin typeface="+mn-lt"/>
              </a:rPr>
              <a:t>Optional Subjects </a:t>
            </a:r>
            <a:r>
              <a:rPr lang="en-IE" sz="3200" b="1" dirty="0">
                <a:latin typeface="+mn-lt"/>
              </a:rPr>
              <a:t>(Choose in order of preference 1 – 8, students will study 4)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3826" y="1620371"/>
            <a:ext cx="10769974" cy="5252197"/>
          </a:xfrm>
        </p:spPr>
        <p:txBody>
          <a:bodyPr vert="horz" lIns="91440" tIns="45720" rIns="91440" bIns="45720" rtlCol="0" anchor="t">
            <a:noAutofit/>
          </a:bodyPr>
          <a:lstStyle/>
          <a:p>
            <a:pPr>
              <a:buClr>
                <a:srgbClr val="8AD0D6"/>
              </a:buClr>
            </a:pPr>
            <a:r>
              <a:rPr lang="en-IE" sz="2800" dirty="0"/>
              <a:t>Science</a:t>
            </a:r>
          </a:p>
          <a:p>
            <a:pPr>
              <a:buClr>
                <a:srgbClr val="8AD0D6"/>
              </a:buClr>
            </a:pPr>
            <a:r>
              <a:rPr lang="en-IE" sz="2800" dirty="0"/>
              <a:t>Music</a:t>
            </a:r>
          </a:p>
          <a:p>
            <a:r>
              <a:rPr lang="en-IE" sz="2800" dirty="0"/>
              <a:t>Business Studies                          </a:t>
            </a:r>
          </a:p>
          <a:p>
            <a:r>
              <a:rPr lang="en-IE" sz="2800" dirty="0"/>
              <a:t>Geography                                All studied at Common level</a:t>
            </a:r>
          </a:p>
          <a:p>
            <a:r>
              <a:rPr lang="en-IE" sz="2800" dirty="0"/>
              <a:t>Visual Art</a:t>
            </a:r>
          </a:p>
          <a:p>
            <a:r>
              <a:rPr lang="en-IE" sz="2800" dirty="0"/>
              <a:t>Wood Technology</a:t>
            </a:r>
          </a:p>
          <a:p>
            <a:r>
              <a:rPr lang="en-IE" sz="2800" dirty="0"/>
              <a:t>Engineering</a:t>
            </a:r>
          </a:p>
          <a:p>
            <a:r>
              <a:rPr lang="en-IE" sz="2800" dirty="0"/>
              <a:t>Graphics</a:t>
            </a:r>
          </a:p>
          <a:p>
            <a:endParaRPr lang="en-IE" sz="3600" dirty="0"/>
          </a:p>
          <a:p>
            <a:endParaRPr lang="en-IE" sz="3600" dirty="0"/>
          </a:p>
          <a:p>
            <a:endParaRPr lang="en-IE" sz="3600" dirty="0"/>
          </a:p>
          <a:p>
            <a:pPr marL="0" indent="0">
              <a:buNone/>
            </a:pPr>
            <a:endParaRPr lang="en-IE" sz="3600" dirty="0"/>
          </a:p>
        </p:txBody>
      </p:sp>
      <p:sp>
        <p:nvSpPr>
          <p:cNvPr id="7" name="Right Brace 6"/>
          <p:cNvSpPr/>
          <p:nvPr/>
        </p:nvSpPr>
        <p:spPr>
          <a:xfrm>
            <a:off x="5944172" y="1806814"/>
            <a:ext cx="154886" cy="4184611"/>
          </a:xfrm>
          <a:prstGeom prst="rightBrace">
            <a:avLst/>
          </a:prstGeom>
          <a:solidFill>
            <a:schemeClr val="tx1"/>
          </a:solidFill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4179557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268ECA-9B3D-4448-98F6-5D0E1072EA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4" descr="Table&#10;&#10;Description automatically generated">
            <a:extLst>
              <a:ext uri="{FF2B5EF4-FFF2-40B4-BE49-F238E27FC236}">
                <a16:creationId xmlns:a16="http://schemas.microsoft.com/office/drawing/2014/main" id="{BCF5EF62-CC7B-4588-9ECC-FA3D6ADC66D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8828" y="27114"/>
            <a:ext cx="11919119" cy="6806724"/>
          </a:xfrm>
        </p:spPr>
      </p:pic>
    </p:spTree>
    <p:extLst>
      <p:ext uri="{BB962C8B-B14F-4D97-AF65-F5344CB8AC3E}">
        <p14:creationId xmlns:p14="http://schemas.microsoft.com/office/powerpoint/2010/main" val="256531611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91A3BC-6AC3-41BD-A4EA-67DF118775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4" descr="Table&#10;&#10;Description automatically generated">
            <a:extLst>
              <a:ext uri="{FF2B5EF4-FFF2-40B4-BE49-F238E27FC236}">
                <a16:creationId xmlns:a16="http://schemas.microsoft.com/office/drawing/2014/main" id="{F1E1FCC6-2C41-417D-992C-6FCBD629A01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4485" y="-763"/>
            <a:ext cx="12151438" cy="6249162"/>
          </a:xfrm>
        </p:spPr>
      </p:pic>
    </p:spTree>
    <p:extLst>
      <p:ext uri="{BB962C8B-B14F-4D97-AF65-F5344CB8AC3E}">
        <p14:creationId xmlns:p14="http://schemas.microsoft.com/office/powerpoint/2010/main" val="25516241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8D1110-F09A-447E-A0FC-CD326F34B8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French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2D63FB-19C1-49CB-B97E-F2C86A5CBD4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lvl="0" indent="0">
              <a:buNone/>
            </a:pPr>
            <a:r>
              <a:rPr lang="en-GB" sz="2800" dirty="0">
                <a:solidFill>
                  <a:srgbClr val="FF0000"/>
                </a:solidFill>
              </a:rPr>
              <a:t>      </a:t>
            </a:r>
            <a:r>
              <a:rPr lang="en-GB" sz="2800" b="1" dirty="0"/>
              <a:t>Junior Cycle                           Leaving Cert</a:t>
            </a:r>
          </a:p>
          <a:p>
            <a:pPr marL="0" lvl="0" indent="0">
              <a:buNone/>
            </a:pPr>
            <a:r>
              <a:rPr lang="en-GB" sz="2800" dirty="0"/>
              <a:t>      French                         &gt;           French</a:t>
            </a:r>
          </a:p>
          <a:p>
            <a:pPr marL="0" lvl="0" indent="0">
              <a:buNone/>
            </a:pPr>
            <a:endParaRPr lang="en-GB" sz="2800" dirty="0"/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This subject may be a requirement for entry to third level and can be used as a third language for entry to a number of courses</a:t>
            </a:r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Specific careers in which French is of benefit include: Teaching, Translation, Business, Journalism and Media.</a:t>
            </a:r>
            <a:endParaRPr lang="en-GB" sz="2800" dirty="0">
              <a:solidFill>
                <a:prstClr val="black"/>
              </a:solidFill>
            </a:endParaRPr>
          </a:p>
          <a:p>
            <a:pPr lvl="0">
              <a:buFont typeface="Wingdings" panose="05000000000000000000" pitchFamily="2" charset="2"/>
              <a:buChar char="Ø"/>
            </a:pPr>
            <a:endParaRPr lang="en-GB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8596956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8D1110-F09A-447E-A0FC-CD326F34B8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Spanish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2D63FB-19C1-49CB-B97E-F2C86A5CBD4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pPr marL="0" lvl="0" indent="0">
              <a:buNone/>
            </a:pPr>
            <a:r>
              <a:rPr lang="en-GB" sz="2800" dirty="0">
                <a:solidFill>
                  <a:srgbClr val="FF0000"/>
                </a:solidFill>
              </a:rPr>
              <a:t>      </a:t>
            </a:r>
            <a:r>
              <a:rPr lang="en-GB" sz="2800" b="1" dirty="0"/>
              <a:t>Junior Cycle                           Leaving Cert</a:t>
            </a:r>
          </a:p>
          <a:p>
            <a:pPr marL="0" indent="0">
              <a:buNone/>
            </a:pPr>
            <a:r>
              <a:rPr lang="en-GB" sz="2800" dirty="0"/>
              <a:t>      Spanish                        &gt;          Spanish</a:t>
            </a:r>
          </a:p>
          <a:p>
            <a:pPr marL="0" lvl="0" indent="0">
              <a:buNone/>
            </a:pPr>
            <a:endParaRPr lang="en-GB" sz="2800" dirty="0"/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This subject may be a requirement for entry to third level and can be used as a third language for entry to a number of courses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GB" sz="2800" dirty="0"/>
              <a:t>Specific careers in which Spanish is of benefit include: Teaching, Translation, Business, Journalism and Media.</a:t>
            </a:r>
            <a:endParaRPr lang="en-GB" sz="2800" dirty="0">
              <a:solidFill>
                <a:prstClr val="black"/>
              </a:solidFill>
            </a:endParaRPr>
          </a:p>
          <a:p>
            <a:pPr lvl="0">
              <a:buFont typeface="Wingdings" panose="05000000000000000000" pitchFamily="2" charset="2"/>
              <a:buChar char="Ø"/>
            </a:pPr>
            <a:endParaRPr lang="en-GB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7010251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13F1C6-240E-4282-87B8-96617A56D5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27181"/>
          </a:xfrm>
        </p:spPr>
        <p:txBody>
          <a:bodyPr/>
          <a:lstStyle/>
          <a:p>
            <a:pPr algn="ctr"/>
            <a:r>
              <a:rPr lang="en-GB" b="1" dirty="0">
                <a:latin typeface="+mn-lt"/>
              </a:rPr>
              <a:t>Science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29241BA-6D11-4D64-A524-43A513D1B64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numCol="1">
            <a:normAutofit fontScale="77500" lnSpcReduction="20000"/>
          </a:bodyPr>
          <a:lstStyle/>
          <a:p>
            <a:pPr mar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   </a:t>
            </a:r>
            <a:r>
              <a:rPr lang="en-GB" sz="3600" b="1" dirty="0"/>
              <a:t>Junior Cycle                         Leaving Cert</a:t>
            </a:r>
          </a:p>
          <a:p>
            <a:pPr marL="0" indent="0">
              <a:buNone/>
            </a:pPr>
            <a:r>
              <a:rPr lang="en-GB" sz="3200" dirty="0"/>
              <a:t>      Science                        &gt;             Physics</a:t>
            </a:r>
          </a:p>
          <a:p>
            <a:pPr marL="0" indent="0">
              <a:buNone/>
            </a:pPr>
            <a:r>
              <a:rPr lang="en-GB" sz="3200" dirty="0"/>
              <a:t>                                                           Chemistry</a:t>
            </a:r>
          </a:p>
          <a:p>
            <a:pPr marL="0" indent="0">
              <a:buNone/>
            </a:pPr>
            <a:r>
              <a:rPr lang="en-GB" sz="3200" dirty="0"/>
              <a:t>                                                           Biology</a:t>
            </a:r>
          </a:p>
          <a:p>
            <a:pPr marL="0" indent="0">
              <a:buNone/>
            </a:pPr>
            <a:r>
              <a:rPr lang="en-GB" sz="3200" dirty="0"/>
              <a:t>                                                           Agricultural Science</a:t>
            </a:r>
          </a:p>
          <a:p>
            <a:pPr marL="0" indent="0">
              <a:buNone/>
            </a:pPr>
            <a:r>
              <a:rPr lang="en-GB" sz="3200" dirty="0">
                <a:solidFill>
                  <a:schemeClr val="bg1"/>
                </a:solidFill>
              </a:rPr>
              <a:t>	</a:t>
            </a:r>
          </a:p>
          <a:p>
            <a:pPr marL="0" indent="0">
              <a:buNone/>
            </a:pPr>
            <a:r>
              <a:rPr lang="en-GB" sz="3200" dirty="0"/>
              <a:t>															                	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GB" sz="3200" dirty="0"/>
              <a:t>Physics is a useful subject for many courses and career areas and a good foundation for a broad range of scientific and technical careers in particular. </a:t>
            </a:r>
          </a:p>
          <a:p>
            <a:pPr>
              <a:buFont typeface="Wingdings" panose="05000000000000000000" pitchFamily="2" charset="2"/>
              <a:buChar char="Ø"/>
            </a:pP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10170044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AE32F22-C296-47A4-9B01-8918864836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838200"/>
          </a:xfrm>
        </p:spPr>
        <p:txBody>
          <a:bodyPr/>
          <a:lstStyle/>
          <a:p>
            <a:pPr algn="ctr"/>
            <a:r>
              <a:rPr lang="en-GB" b="1" dirty="0">
                <a:latin typeface="+mn-lt"/>
              </a:rPr>
              <a:t>Science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BCDA3F9-8425-4D34-9A7C-1EA1F8BBF5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72988" y="1138518"/>
            <a:ext cx="8776865" cy="5109881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en-GB" b="1" dirty="0"/>
              <a:t>Chemistry is considered extremely useful for a wide range of career areas such as: Pharmacy, Medicine, Dentistry, Veterinary Science, Engineering, General Sciences, Dietician</a:t>
            </a:r>
          </a:p>
          <a:p>
            <a:pPr>
              <a:buFont typeface="Wingdings" panose="05000000000000000000" pitchFamily="2" charset="2"/>
              <a:buChar char="Ø"/>
            </a:pPr>
            <a:endParaRPr lang="en-GB" b="1" dirty="0"/>
          </a:p>
          <a:p>
            <a:pPr>
              <a:buFont typeface="Wingdings" panose="05000000000000000000" pitchFamily="2" charset="2"/>
              <a:buChar char="Ø"/>
            </a:pPr>
            <a:r>
              <a:rPr lang="en-GB" b="1" dirty="0"/>
              <a:t>Biology is a great subject if you are considering nursing or medicine. Other careers where studying Biology at second level is useful include: Veterinary, Dentistry, Agriculture, Biochemistry, Biotechnology, Physiotherapy, Nutrition, Ecology, Earth Science and Environmental Science, Genetics, Marine Science </a:t>
            </a:r>
          </a:p>
          <a:p>
            <a:pPr marL="0" indent="0">
              <a:buNone/>
            </a:pPr>
            <a:endParaRPr lang="en-GB" b="1" dirty="0"/>
          </a:p>
          <a:p>
            <a:pPr>
              <a:buFont typeface="Wingdings" panose="05000000000000000000" pitchFamily="2" charset="2"/>
              <a:buChar char="Ø"/>
            </a:pPr>
            <a:r>
              <a:rPr lang="en-GB" b="1" dirty="0"/>
              <a:t> Agricultural Science Careers include: Food Science, Agricultural Advisers, Agricultural Engineering, Environmental Science, Farming, Marine Science, Careers in Renewable Energy and Teaching</a:t>
            </a:r>
            <a:br>
              <a:rPr lang="en-GB" b="1" dirty="0"/>
            </a:br>
            <a:endParaRPr lang="en-GB" b="1" dirty="0"/>
          </a:p>
          <a:p>
            <a:pPr>
              <a:buFont typeface="Wingdings" panose="05000000000000000000" pitchFamily="2" charset="2"/>
              <a:buChar char="Ø"/>
            </a:pPr>
            <a:endParaRPr lang="en-GB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93207460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554123-6177-4ABF-A236-CA1D2AEBA56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Business Studies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955554-19F2-4CD0-8DD6-C4567FBA59D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fontScale="85000" lnSpcReduction="20000"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</a:t>
            </a:r>
            <a:r>
              <a:rPr lang="en-GB" sz="3000" b="1" dirty="0"/>
              <a:t>Junior Cycle                                 Leaving Cert</a:t>
            </a:r>
          </a:p>
          <a:p>
            <a:pPr marL="0" lvl="0" indent="0">
              <a:buNone/>
            </a:pPr>
            <a:r>
              <a:rPr lang="en-GB" sz="3000" dirty="0"/>
              <a:t>    Business Studies        &gt;                   Accounting</a:t>
            </a:r>
          </a:p>
          <a:p>
            <a:pPr marL="0" lvl="0" indent="0">
              <a:buNone/>
            </a:pPr>
            <a:r>
              <a:rPr lang="en-GB" sz="3000" dirty="0"/>
              <a:t>                                                            Business</a:t>
            </a:r>
          </a:p>
          <a:p>
            <a:pPr marL="0" indent="0">
              <a:buNone/>
            </a:pPr>
            <a:endParaRPr lang="en-GB" sz="3000" dirty="0"/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3000" dirty="0"/>
              <a:t>Career pathways might include Accountancy, Actuarial Studies, Marketing, Business or Finance. </a:t>
            </a:r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3000" dirty="0"/>
              <a:t>Business is useful for careers in a wide range of areas including Banking, Finance, Administration, Law, Insurance, Management and Marketing among others.</a:t>
            </a:r>
          </a:p>
        </p:txBody>
      </p:sp>
    </p:spTree>
    <p:extLst>
      <p:ext uri="{BB962C8B-B14F-4D97-AF65-F5344CB8AC3E}">
        <p14:creationId xmlns:p14="http://schemas.microsoft.com/office/powerpoint/2010/main" val="7577882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5DD86A-DC76-4662-82AC-7D1D13C523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Geography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3B1B48A-1FD4-4F56-9C63-5E41304A77C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</a:t>
            </a:r>
            <a:endParaRPr lang="en-GB" sz="2800" dirty="0">
              <a:solidFill>
                <a:srgbClr val="FF0000"/>
              </a:solidFill>
            </a:endParaRPr>
          </a:p>
          <a:p>
            <a:pPr marL="0" lvl="0" indent="0">
              <a:buNone/>
            </a:pPr>
            <a:r>
              <a:rPr lang="en-GB" sz="2800" b="1" dirty="0">
                <a:solidFill>
                  <a:srgbClr val="FF0000"/>
                </a:solidFill>
              </a:rPr>
              <a:t>      </a:t>
            </a:r>
            <a:r>
              <a:rPr lang="en-GB" sz="2800" b="1" dirty="0"/>
              <a:t>Junior Cycle                              Leaving Cert</a:t>
            </a:r>
          </a:p>
          <a:p>
            <a:pPr marL="0" lvl="0" indent="0">
              <a:buNone/>
            </a:pPr>
            <a:r>
              <a:rPr lang="en-GB" sz="2800" dirty="0"/>
              <a:t>      Geography                  &gt;            Geography</a:t>
            </a:r>
          </a:p>
          <a:p>
            <a:pPr marL="0" lvl="0" indent="0">
              <a:buNone/>
            </a:pPr>
            <a:endParaRPr lang="en-GB" sz="2800" dirty="0">
              <a:solidFill>
                <a:prstClr val="black"/>
              </a:solidFill>
            </a:endParaRPr>
          </a:p>
          <a:p>
            <a:pPr marL="0" lvl="0" indent="0">
              <a:buNone/>
            </a:pPr>
            <a:endParaRPr lang="en-GB" sz="2800" dirty="0">
              <a:solidFill>
                <a:prstClr val="black"/>
              </a:solidFill>
            </a:endParaRPr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It is useful in a wide variety of careers such as Town Planning, Environmental Science, Tourism, Meteorology</a:t>
            </a:r>
            <a:endParaRPr lang="en-GB" sz="2800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508508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0D571E-FBE6-4494-910C-9D4F7BB011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Art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4E060C-3266-437D-A9B1-A616C830DB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</a:t>
            </a:r>
          </a:p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</a:t>
            </a:r>
            <a:r>
              <a:rPr lang="en-GB" sz="2800" b="1" dirty="0"/>
              <a:t>Junior Cycle                               Leaving Cert</a:t>
            </a:r>
          </a:p>
          <a:p>
            <a:pPr marL="0" indent="0">
              <a:buNone/>
            </a:pPr>
            <a:r>
              <a:rPr lang="en-GB" sz="2800" dirty="0"/>
              <a:t>    Visual Art                        &gt;           Art</a:t>
            </a:r>
          </a:p>
          <a:p>
            <a:pPr marL="0" lvl="0" indent="0">
              <a:buNone/>
            </a:pPr>
            <a:endParaRPr lang="en-GB" sz="2800" dirty="0">
              <a:solidFill>
                <a:schemeClr val="bg1"/>
              </a:solidFill>
            </a:endParaRPr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Art is useful for careers in Animation, Architecture, Fashion Design, Interior Design, Graphic Design, Photography and Art Therapy.</a:t>
            </a:r>
            <a:endParaRPr lang="en-GB" sz="2800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3277503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4E060C-3266-437D-A9B1-A616C830DB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</a:t>
            </a:r>
          </a:p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</a:t>
            </a:r>
            <a:r>
              <a:rPr lang="en-GB" sz="2800" b="1" dirty="0"/>
              <a:t>Junior Cycle                               Leaving Cert</a:t>
            </a:r>
          </a:p>
          <a:p>
            <a:pPr marL="0" indent="0">
              <a:buNone/>
            </a:pPr>
            <a:r>
              <a:rPr lang="en-GB" sz="2800" dirty="0"/>
              <a:t>     Music                             &gt;           Music</a:t>
            </a:r>
          </a:p>
          <a:p>
            <a:pPr marL="0" indent="0">
              <a:buNone/>
            </a:pPr>
            <a:endParaRPr lang="en-GB" sz="2800" dirty="0">
              <a:ea typeface="+mj-lt"/>
              <a:cs typeface="+mj-lt"/>
            </a:endParaRPr>
          </a:p>
          <a:p>
            <a:pPr>
              <a:buFont typeface="Wingdings" charset="2"/>
              <a:buChar char="Ø"/>
            </a:pPr>
            <a:r>
              <a:rPr lang="en-GB" sz="2800" dirty="0">
                <a:ea typeface="+mj-lt"/>
                <a:cs typeface="+mj-lt"/>
              </a:rPr>
              <a:t>Music is useful for media work or studies, primary teaching, sound engineering, public relations, library work, speech therapy, film, physical education, communications, production, performance and music at third level.</a:t>
            </a:r>
            <a:endParaRPr lang="en-GB" sz="2800"/>
          </a:p>
          <a:p>
            <a:pPr marL="0" lvl="0" indent="0">
              <a:buNone/>
            </a:pPr>
            <a:endParaRPr lang="en-GB" sz="2800" dirty="0">
              <a:solidFill>
                <a:prstClr val="black"/>
              </a:solidFill>
              <a:highlight>
                <a:srgbClr val="FFFF00"/>
              </a:highlight>
            </a:endParaRPr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6CF86991-AABE-F009-659B-BC190F41BC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Music</a:t>
            </a:r>
          </a:p>
        </p:txBody>
      </p:sp>
    </p:spTree>
    <p:extLst>
      <p:ext uri="{BB962C8B-B14F-4D97-AF65-F5344CB8AC3E}">
        <p14:creationId xmlns:p14="http://schemas.microsoft.com/office/powerpoint/2010/main" val="298108078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A7F9CC-F7F7-44F6-AD23-505A6C08E0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Wood </a:t>
            </a:r>
            <a:r>
              <a:rPr lang="en-GB" dirty="0">
                <a:ea typeface="+mj-lt"/>
                <a:cs typeface="+mj-lt"/>
              </a:rPr>
              <a:t>Technology</a:t>
            </a:r>
            <a:endParaRPr lang="en-GB" dirty="0">
              <a:latin typeface="+mn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D82485-C25F-4AFB-B9F1-39232112646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 </a:t>
            </a:r>
          </a:p>
          <a:p>
            <a:pPr marL="0" indent="0">
              <a:buNone/>
            </a:pPr>
            <a:r>
              <a:rPr lang="en-GB" dirty="0">
                <a:solidFill>
                  <a:srgbClr val="FF0000"/>
                </a:solidFill>
              </a:rPr>
              <a:t>   </a:t>
            </a:r>
            <a:r>
              <a:rPr lang="en-GB" sz="2800" b="1" dirty="0"/>
              <a:t>Junior Cycle                          Leaving Cert</a:t>
            </a:r>
            <a:endParaRPr lang="en-GB" dirty="0"/>
          </a:p>
          <a:p>
            <a:pPr marL="0" indent="0">
              <a:buNone/>
            </a:pPr>
            <a:r>
              <a:rPr lang="en-GB" sz="2800" dirty="0">
                <a:cs typeface="Arial"/>
              </a:rPr>
              <a:t>  Wood </a:t>
            </a:r>
            <a:r>
              <a:rPr lang="en-GB" sz="2800" dirty="0">
                <a:ea typeface="+mj-lt"/>
                <a:cs typeface="+mj-lt"/>
              </a:rPr>
              <a:t>Technology</a:t>
            </a:r>
            <a:r>
              <a:rPr lang="en-GB" sz="2800" dirty="0">
                <a:cs typeface="Arial"/>
              </a:rPr>
              <a:t>          &gt;    Construction Studies</a:t>
            </a:r>
          </a:p>
          <a:p>
            <a:pPr marL="0" lvl="0" indent="0">
              <a:buNone/>
            </a:pPr>
            <a:endParaRPr lang="en-GB" sz="2800" dirty="0"/>
          </a:p>
          <a:p>
            <a:pPr>
              <a:buFont typeface="Wingdings" panose="05000000000000000000" pitchFamily="2" charset="2"/>
              <a:buChar char="Ø"/>
            </a:pPr>
            <a:r>
              <a:rPr lang="en-GB" sz="2800" dirty="0"/>
              <a:t>Studying this subject will be useful for anyone thinking of working/studying in the following areas: Construction Management, Quantity Surveying, Carpentry, Furniture Design and Manufacture.</a:t>
            </a:r>
            <a:endParaRPr lang="en-GB" sz="2800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84458832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51208F-286A-48CB-922F-4931E76DD2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Engineering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D5BB6C-7AEA-4140-AF38-5E9D624FFCB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lnSpcReduction="10000"/>
          </a:bodyPr>
          <a:lstStyle/>
          <a:p>
            <a:pPr marL="0" lvl="0" indent="0">
              <a:buNone/>
            </a:pPr>
            <a:r>
              <a:rPr lang="en-GB" dirty="0">
                <a:solidFill>
                  <a:srgbClr val="FF0000"/>
                </a:solidFill>
              </a:rPr>
              <a:t>      </a:t>
            </a:r>
          </a:p>
          <a:p>
            <a:pPr marL="0" indent="0">
              <a:buNone/>
            </a:pPr>
            <a:r>
              <a:rPr lang="en-GB" dirty="0">
                <a:solidFill>
                  <a:srgbClr val="FF0000"/>
                </a:solidFill>
              </a:rPr>
              <a:t>      </a:t>
            </a:r>
            <a:r>
              <a:rPr lang="en-GB" sz="2800" b="1" dirty="0"/>
              <a:t>Junior Cycle                           Leaving Cert</a:t>
            </a:r>
          </a:p>
          <a:p>
            <a:pPr marL="0" indent="0">
              <a:buNone/>
            </a:pPr>
            <a:r>
              <a:rPr lang="en-GB" sz="2800" dirty="0"/>
              <a:t>    Engineering                   &gt;        Engineering</a:t>
            </a:r>
          </a:p>
          <a:p>
            <a:pPr marL="0" lvl="0" indent="0">
              <a:buNone/>
            </a:pPr>
            <a:endParaRPr lang="en-GB" sz="2800" dirty="0"/>
          </a:p>
          <a:p>
            <a:pPr lvl="0">
              <a:buFont typeface="Wingdings" panose="05000000000000000000" pitchFamily="2" charset="2"/>
              <a:buChar char="Ø"/>
            </a:pPr>
            <a:r>
              <a:rPr lang="en-GB" sz="2800" dirty="0"/>
              <a:t>Engineering is useful for the following careers: mechanic, panel beater, welder, plumber, electronic and mechanical engineering, architecture, aircraft technician, army/air corps and industrial design</a:t>
            </a:r>
            <a:endParaRPr lang="en-GB" sz="2800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10455345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FB6384-E784-4DF1-B1C3-F304945062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GB" dirty="0">
                <a:latin typeface="+mn-lt"/>
              </a:rPr>
              <a:t>Graphics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57B8E5E-C1FE-4697-928E-7214E431970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fontScale="85000" lnSpcReduction="10000"/>
          </a:bodyPr>
          <a:lstStyle/>
          <a:p>
            <a:pPr marL="0" lvl="0" indent="0">
              <a:buNone/>
            </a:pPr>
            <a:r>
              <a:rPr lang="en-GB" sz="3000" dirty="0">
                <a:solidFill>
                  <a:srgbClr val="FF0000"/>
                </a:solidFill>
              </a:rPr>
              <a:t>      </a:t>
            </a:r>
          </a:p>
          <a:p>
            <a:pPr marL="0" indent="0">
              <a:buNone/>
            </a:pPr>
            <a:r>
              <a:rPr lang="en-GB" sz="3000" b="1" dirty="0">
                <a:solidFill>
                  <a:srgbClr val="FF0000"/>
                </a:solidFill>
              </a:rPr>
              <a:t>      </a:t>
            </a:r>
            <a:r>
              <a:rPr lang="en-GB" sz="3000" b="1" dirty="0"/>
              <a:t>Junior Cycle                             Leaving Cert</a:t>
            </a:r>
          </a:p>
          <a:p>
            <a:pPr marL="0" indent="0">
              <a:buNone/>
            </a:pPr>
            <a:r>
              <a:rPr lang="en-GB" sz="3000" dirty="0"/>
              <a:t>      </a:t>
            </a:r>
            <a:r>
              <a:rPr lang="en-GB" sz="2600" dirty="0"/>
              <a:t>Graphics                                 &gt;         Design &amp; Communication</a:t>
            </a:r>
          </a:p>
          <a:p>
            <a:pPr marL="0" indent="0">
              <a:buNone/>
            </a:pPr>
            <a:r>
              <a:rPr lang="en-GB" sz="2600" dirty="0"/>
              <a:t>                                                                   Graphics</a:t>
            </a:r>
          </a:p>
          <a:p>
            <a:pPr marL="0" lvl="0" indent="0">
              <a:buNone/>
            </a:pPr>
            <a:endParaRPr lang="en-GB" sz="2600" dirty="0"/>
          </a:p>
          <a:p>
            <a:pPr>
              <a:buFont typeface="Wingdings" panose="05000000000000000000" pitchFamily="2" charset="2"/>
              <a:buChar char="Ø"/>
            </a:pPr>
            <a:r>
              <a:rPr lang="en-GB" sz="3000" dirty="0"/>
              <a:t>DCG is a core element of many third level options including: Engineering, Product Design,  Construction and Architecture. Knowledge of this subject will greatly enhance a student's ability in any third level engineering-based programme.</a:t>
            </a:r>
            <a:endParaRPr lang="en-GB" sz="3000" dirty="0">
              <a:solidFill>
                <a:prstClr val="black"/>
              </a:solidFill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18063896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en-IE" altLang="en-US" sz="4000" dirty="0">
                <a:latin typeface="+mn-lt"/>
              </a:rPr>
              <a:t>Resources to assist in Subject Choice</a:t>
            </a:r>
            <a:endParaRPr lang="en-GB" altLang="en-US" sz="4000" dirty="0">
              <a:latin typeface="+mn-lt"/>
            </a:endParaRPr>
          </a:p>
        </p:txBody>
      </p:sp>
      <p:sp>
        <p:nvSpPr>
          <p:cNvPr id="46084" name="Rectangle 3"/>
          <p:cNvSpPr>
            <a:spLocks noGrp="1" noChangeArrowheads="1"/>
          </p:cNvSpPr>
          <p:nvPr>
            <p:ph idx="1"/>
          </p:nvPr>
        </p:nvSpPr>
        <p:spPr>
          <a:xfrm>
            <a:off x="869576" y="1120589"/>
            <a:ext cx="9922920" cy="5418324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IE" altLang="en-US" sz="2800" dirty="0"/>
          </a:p>
          <a:p>
            <a:pPr>
              <a:lnSpc>
                <a:spcPct val="80000"/>
              </a:lnSpc>
              <a:buClr>
                <a:srgbClr val="8AD0D6"/>
              </a:buClr>
              <a:buFont typeface="Wingdings" panose="05000000000000000000" pitchFamily="2" charset="2"/>
              <a:buChar char="Ø"/>
            </a:pPr>
            <a:r>
              <a:rPr lang="en-IE" altLang="en-US" sz="2800" dirty="0">
                <a:hlinkClick r:id="rId2"/>
              </a:rPr>
              <a:t>Clonakiltycc.ie  </a:t>
            </a:r>
            <a:r>
              <a:rPr lang="en-IE" altLang="en-US" sz="2800" dirty="0"/>
              <a:t>click on Career Guidance link</a:t>
            </a:r>
            <a:endParaRPr lang="en-IE"/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IE" altLang="en-US" sz="2800" dirty="0">
              <a:hlinkClick r:id="rId2"/>
            </a:endParaRPr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IE" altLang="en-US" sz="2800" dirty="0">
                <a:hlinkClick r:id="rId2"/>
              </a:rPr>
              <a:t>www.careersportal.ie</a:t>
            </a:r>
            <a:r>
              <a:rPr lang="en-IE" altLang="en-US" sz="2800" dirty="0"/>
              <a:t> (very comprehensive)</a:t>
            </a:r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IE" altLang="en-US" sz="2800" dirty="0"/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IE" altLang="en-US" sz="2800" dirty="0"/>
              <a:t> Information on the % of grades awarded in each subject is available on </a:t>
            </a:r>
            <a:r>
              <a:rPr lang="en-IE" altLang="en-US" sz="2800" dirty="0">
                <a:hlinkClick r:id="rId3"/>
              </a:rPr>
              <a:t>www.examinations.ie</a:t>
            </a:r>
            <a:r>
              <a:rPr lang="en-IE" altLang="en-US" sz="2800" dirty="0"/>
              <a:t> and gives access to past exam papers</a:t>
            </a:r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IE" altLang="en-US" sz="2800" dirty="0"/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IE" altLang="en-US" sz="2800" dirty="0">
                <a:hlinkClick r:id="rId4"/>
              </a:rPr>
              <a:t>www.curriculumonline.ie</a:t>
            </a:r>
            <a:r>
              <a:rPr lang="en-IE" altLang="en-US" sz="2800" dirty="0"/>
              <a:t> (allows you to see what is involved in the JC subject)</a:t>
            </a:r>
          </a:p>
          <a:p>
            <a:pPr marL="0" indent="0" eaLnBrk="1" hangingPunct="1">
              <a:lnSpc>
                <a:spcPct val="80000"/>
              </a:lnSpc>
              <a:buNone/>
            </a:pPr>
            <a:endParaRPr lang="en-IE" altLang="en-US" sz="2800" dirty="0"/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IE" altLang="en-US" sz="2800" dirty="0">
                <a:hlinkClick r:id="rId5"/>
              </a:rPr>
              <a:t>www.ncca.ie</a:t>
            </a:r>
            <a:r>
              <a:rPr lang="en-IE" altLang="en-US" sz="2800" dirty="0"/>
              <a:t>  information on the new junior cycle</a:t>
            </a:r>
          </a:p>
          <a:p>
            <a:pPr marL="0" indent="0" eaLnBrk="1" hangingPunct="1">
              <a:lnSpc>
                <a:spcPct val="80000"/>
              </a:lnSpc>
              <a:buNone/>
            </a:pPr>
            <a:endParaRPr lang="en-IE" altLang="en-US" sz="2400" dirty="0"/>
          </a:p>
          <a:p>
            <a:pPr marL="0" indent="0" eaLnBrk="1" hangingPunct="1">
              <a:lnSpc>
                <a:spcPct val="80000"/>
              </a:lnSpc>
              <a:buNone/>
            </a:pPr>
            <a:endParaRPr lang="en-IE" altLang="en-US" sz="2400" dirty="0"/>
          </a:p>
        </p:txBody>
      </p:sp>
    </p:spTree>
    <p:extLst>
      <p:ext uri="{BB962C8B-B14F-4D97-AF65-F5344CB8AC3E}">
        <p14:creationId xmlns:p14="http://schemas.microsoft.com/office/powerpoint/2010/main" val="42724141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Click="0"/>
    </mc:Choice>
    <mc:Fallback xmlns="">
      <p:transition advClick="0"/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IE" dirty="0">
                <a:latin typeface="+mn-lt"/>
              </a:rPr>
              <a:t>How to tell us your subject choice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idx="1"/>
          </p:nvPr>
        </p:nvSpPr>
        <p:spPr>
          <a:xfrm>
            <a:off x="1102660" y="1192306"/>
            <a:ext cx="8947194" cy="5056093"/>
          </a:xfr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IE" sz="3200" dirty="0"/>
              <a:t>Go to </a:t>
            </a:r>
            <a:r>
              <a:rPr lang="en-IE" sz="3200" dirty="0">
                <a:hlinkClick r:id="rId2"/>
              </a:rPr>
              <a:t>www.clonakiltycc.ie</a:t>
            </a:r>
            <a:endParaRPr lang="en-IE" sz="3200" dirty="0"/>
          </a:p>
          <a:p>
            <a:r>
              <a:rPr lang="en-IE" sz="3200" dirty="0"/>
              <a:t>Click on </a:t>
            </a:r>
            <a:r>
              <a:rPr lang="en-IE" sz="3200" dirty="0" err="1"/>
              <a:t>VSware</a:t>
            </a:r>
            <a:r>
              <a:rPr lang="en-IE" sz="3200" dirty="0"/>
              <a:t> icon</a:t>
            </a:r>
          </a:p>
          <a:p>
            <a:r>
              <a:rPr lang="en-IE" sz="3200" dirty="0"/>
              <a:t>Go to Student Options</a:t>
            </a:r>
          </a:p>
          <a:p>
            <a:r>
              <a:rPr lang="en-IE" sz="3200" dirty="0"/>
              <a:t>Click on the box next to each number below  and a drop down menu of subjects will appear.</a:t>
            </a:r>
          </a:p>
          <a:p>
            <a:r>
              <a:rPr lang="en-IE" sz="3200" dirty="0"/>
              <a:t>Choose 8 in order of preference</a:t>
            </a:r>
          </a:p>
          <a:p>
            <a:r>
              <a:rPr lang="en-IE" sz="3200" dirty="0"/>
              <a:t>When complete – </a:t>
            </a:r>
            <a:r>
              <a:rPr lang="en-IE" sz="3200" b="1" dirty="0"/>
              <a:t>Options Completed </a:t>
            </a:r>
            <a:r>
              <a:rPr lang="en-IE" sz="3200" dirty="0"/>
              <a:t>will appear.</a:t>
            </a:r>
          </a:p>
        </p:txBody>
      </p:sp>
    </p:spTree>
    <p:extLst>
      <p:ext uri="{BB962C8B-B14F-4D97-AF65-F5344CB8AC3E}">
        <p14:creationId xmlns:p14="http://schemas.microsoft.com/office/powerpoint/2010/main" val="40764519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Click="0"/>
    </mc:Choice>
    <mc:Fallback xmlns="">
      <p:transition advClick="0"/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IE" dirty="0">
                <a:latin typeface="+mn-lt"/>
              </a:rPr>
              <a:t>Discuss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6292" y="1284730"/>
            <a:ext cx="8974088" cy="5002305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E" sz="3200" dirty="0"/>
              <a:t>Discuss your thoughts with:</a:t>
            </a:r>
          </a:p>
          <a:p>
            <a:pPr marL="0" indent="0">
              <a:buNone/>
            </a:pPr>
            <a:endParaRPr lang="en-IE" sz="3200" dirty="0"/>
          </a:p>
          <a:p>
            <a:r>
              <a:rPr lang="en-IE" sz="3200" dirty="0"/>
              <a:t> Subject Teachers</a:t>
            </a:r>
          </a:p>
          <a:p>
            <a:r>
              <a:rPr lang="en-IE" sz="3200" dirty="0"/>
              <a:t> Guidance Counsellor</a:t>
            </a:r>
          </a:p>
          <a:p>
            <a:r>
              <a:rPr lang="en-IE" sz="3200" dirty="0"/>
              <a:t> Current Pupils</a:t>
            </a:r>
          </a:p>
          <a:p>
            <a:r>
              <a:rPr lang="en-IE" sz="3200" dirty="0"/>
              <a:t> Parents/Guardians, Older Siblings </a:t>
            </a:r>
          </a:p>
        </p:txBody>
      </p:sp>
    </p:spTree>
    <p:extLst>
      <p:ext uri="{BB962C8B-B14F-4D97-AF65-F5344CB8AC3E}">
        <p14:creationId xmlns:p14="http://schemas.microsoft.com/office/powerpoint/2010/main" val="203155061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IE" b="1" dirty="0">
                <a:latin typeface="+mn-lt"/>
              </a:rPr>
              <a:t>Reflect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5129" y="1030941"/>
            <a:ext cx="10856259" cy="5665693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IE" sz="2800" dirty="0"/>
              <a:t>Think about your Son/Daughter’s interests and how they learn</a:t>
            </a:r>
            <a:r>
              <a:rPr lang="en-IE" sz="2800" dirty="0">
                <a:solidFill>
                  <a:srgbClr val="FF0000"/>
                </a:solidFill>
              </a:rPr>
              <a:t>.</a:t>
            </a:r>
          </a:p>
          <a:p>
            <a:pPr marL="0" indent="0">
              <a:buNone/>
            </a:pPr>
            <a:endParaRPr lang="en-IE" sz="2800" dirty="0"/>
          </a:p>
          <a:p>
            <a:pPr marL="0" indent="0">
              <a:buNone/>
            </a:pPr>
            <a:r>
              <a:rPr lang="en-IE" sz="2800" dirty="0"/>
              <a:t>Have them ask themselves the following questions:</a:t>
            </a:r>
          </a:p>
          <a:p>
            <a:r>
              <a:rPr lang="en-IE" sz="2800" dirty="0"/>
              <a:t>Do I enjoy this subject?</a:t>
            </a:r>
          </a:p>
          <a:p>
            <a:r>
              <a:rPr lang="en-IE" sz="2800" dirty="0"/>
              <a:t>Do my strengths/talents/attribute reflect this subject?</a:t>
            </a:r>
          </a:p>
          <a:p>
            <a:r>
              <a:rPr lang="en-IE" sz="2800" dirty="0"/>
              <a:t>Am I choosing because of friends/teachers?</a:t>
            </a:r>
          </a:p>
          <a:p>
            <a:r>
              <a:rPr lang="en-IE" sz="2800" dirty="0"/>
              <a:t>Will I be motivated to achieve ?</a:t>
            </a:r>
          </a:p>
          <a:p>
            <a:r>
              <a:rPr lang="en-IE" sz="2800" dirty="0"/>
              <a:t>Is there a chance I might need it for further study/career?</a:t>
            </a:r>
          </a:p>
          <a:p>
            <a:r>
              <a:rPr lang="en-IE" sz="2800" dirty="0"/>
              <a:t>Am I keeping my options open? </a:t>
            </a:r>
          </a:p>
        </p:txBody>
      </p:sp>
    </p:spTree>
    <p:extLst>
      <p:ext uri="{BB962C8B-B14F-4D97-AF65-F5344CB8AC3E}">
        <p14:creationId xmlns:p14="http://schemas.microsoft.com/office/powerpoint/2010/main" val="82096139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en-IE" altLang="en-US" dirty="0">
                <a:latin typeface="+mn-lt"/>
              </a:rPr>
              <a:t>Advice on Subject Choice</a:t>
            </a:r>
            <a:endParaRPr lang="en-GB" altLang="en-US" dirty="0">
              <a:latin typeface="+mn-lt"/>
            </a:endParaRPr>
          </a:p>
        </p:txBody>
      </p:sp>
      <p:sp>
        <p:nvSpPr>
          <p:cNvPr id="50180" name="Rectangle 3"/>
          <p:cNvSpPr>
            <a:spLocks noGrp="1" noChangeArrowheads="1"/>
          </p:cNvSpPr>
          <p:nvPr>
            <p:ph idx="1"/>
          </p:nvPr>
        </p:nvSpPr>
        <p:spPr>
          <a:xfrm>
            <a:off x="1129553" y="1138518"/>
            <a:ext cx="9328092" cy="5243233"/>
          </a:xfrm>
        </p:spPr>
        <p:txBody>
          <a:bodyPr vert="horz" lIns="91440" tIns="45720" rIns="91440" bIns="45720" rtlCol="0" anchor="t">
            <a:normAutofit/>
          </a:bodyPr>
          <a:lstStyle/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GB" altLang="en-US" sz="2800" dirty="0"/>
              <a:t>Do the research – this is hugely important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GB" altLang="en-US" sz="2800" dirty="0"/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GB" altLang="en-US" sz="2800" dirty="0"/>
              <a:t>Be realistic about ability and possible future course and career choice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GB" altLang="en-US" sz="2800" dirty="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GB" altLang="en-US" sz="2800" dirty="0"/>
              <a:t>Closing date for options is October 10th 2024</a:t>
            </a:r>
          </a:p>
          <a:p>
            <a:pPr eaLnBrk="1" hangingPunct="1">
              <a:lnSpc>
                <a:spcPct val="80000"/>
              </a:lnSpc>
              <a:buFont typeface="Wingdings" panose="05000000000000000000" pitchFamily="2" charset="2"/>
              <a:buChar char="Ø"/>
            </a:pPr>
            <a:endParaRPr lang="en-GB" altLang="en-US" sz="2800" dirty="0"/>
          </a:p>
          <a:p>
            <a:pPr>
              <a:lnSpc>
                <a:spcPct val="80000"/>
              </a:lnSpc>
              <a:buFont typeface="Wingdings" panose="05000000000000000000" pitchFamily="2" charset="2"/>
              <a:buChar char="Ø"/>
            </a:pPr>
            <a:r>
              <a:rPr lang="en-IE" altLang="en-US" sz="2800" dirty="0"/>
              <a:t>Once classes begin students should try and stick with a subject and give it their best as too much uncertainty and indecision may be detrimental in the long term </a:t>
            </a:r>
          </a:p>
          <a:p>
            <a:pPr marL="0" indent="0">
              <a:lnSpc>
                <a:spcPct val="80000"/>
              </a:lnSpc>
              <a:buNone/>
            </a:pPr>
            <a:endParaRPr lang="en-IE" altLang="en-US" sz="2000" dirty="0"/>
          </a:p>
        </p:txBody>
      </p:sp>
    </p:spTree>
    <p:extLst>
      <p:ext uri="{BB962C8B-B14F-4D97-AF65-F5344CB8AC3E}">
        <p14:creationId xmlns:p14="http://schemas.microsoft.com/office/powerpoint/2010/main" val="2184463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 advClick="0"/>
    </mc:Choice>
    <mc:Fallback xmlns="">
      <p:transition advClick="0"/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310</TotalTime>
  <Words>1384</Words>
  <Application>Microsoft Office PowerPoint</Application>
  <PresentationFormat>Widescreen</PresentationFormat>
  <Paragraphs>141</Paragraphs>
  <Slides>22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7" baseType="lpstr">
      <vt:lpstr>Arial</vt:lpstr>
      <vt:lpstr>Century Gothic</vt:lpstr>
      <vt:lpstr>Wingdings</vt:lpstr>
      <vt:lpstr>Wingdings 3</vt:lpstr>
      <vt:lpstr>Ion</vt:lpstr>
      <vt:lpstr>1ST YEAR SUBJECT CHOICE 2024/25</vt:lpstr>
      <vt:lpstr>CORE JUNIOR CYCLE SUBJECTS</vt:lpstr>
      <vt:lpstr> JUNIOR CYCLE NON-EXAM SUBJECTS</vt:lpstr>
      <vt:lpstr>Optional Subjects (Choose in order of preference 1 – 8, students will study 4)</vt:lpstr>
      <vt:lpstr>PowerPoint Presentation</vt:lpstr>
      <vt:lpstr>PowerPoint Presentation</vt:lpstr>
      <vt:lpstr>French</vt:lpstr>
      <vt:lpstr>Spanish</vt:lpstr>
      <vt:lpstr>Science</vt:lpstr>
      <vt:lpstr>Science</vt:lpstr>
      <vt:lpstr>Business Studies</vt:lpstr>
      <vt:lpstr>Geography</vt:lpstr>
      <vt:lpstr>Art</vt:lpstr>
      <vt:lpstr>Music</vt:lpstr>
      <vt:lpstr>Wood Technology</vt:lpstr>
      <vt:lpstr>Engineering</vt:lpstr>
      <vt:lpstr>Graphics</vt:lpstr>
      <vt:lpstr>Resources to assist in Subject Choice</vt:lpstr>
      <vt:lpstr>How to tell us your subject choice</vt:lpstr>
      <vt:lpstr>Discuss . . .</vt:lpstr>
      <vt:lpstr>Reflect . . . </vt:lpstr>
      <vt:lpstr>Advice on Subject Choice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ann and ger</dc:creator>
  <cp:lastModifiedBy>Gerard Murphy</cp:lastModifiedBy>
  <cp:revision>254</cp:revision>
  <dcterms:created xsi:type="dcterms:W3CDTF">2019-02-04T21:36:48Z</dcterms:created>
  <dcterms:modified xsi:type="dcterms:W3CDTF">2024-10-02T14:30:51Z</dcterms:modified>
</cp:coreProperties>
</file>