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hapdTg8/knJSIPKJZLo2EZpMKb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6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7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7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9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0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0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8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0" name="Google Shape;30;p2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DC7E3"/>
            </a:gs>
            <a:gs pos="40000">
              <a:srgbClr val="B0BEE1"/>
            </a:gs>
            <a:gs pos="100000">
              <a:srgbClr val="001F5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Relationship Id="rId6" Type="http://schemas.openxmlformats.org/officeDocument/2006/relationships/image" Target="../media/image7.png"/><Relationship Id="rId7" Type="http://schemas.openxmlformats.org/officeDocument/2006/relationships/image" Target="../media/image13.png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11" Type="http://schemas.openxmlformats.org/officeDocument/2006/relationships/image" Target="../media/image1.png"/><Relationship Id="rId10" Type="http://schemas.openxmlformats.org/officeDocument/2006/relationships/image" Target="../media/image18.png"/><Relationship Id="rId9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21.jpg"/><Relationship Id="rId11" Type="http://schemas.openxmlformats.org/officeDocument/2006/relationships/image" Target="../media/image17.jpg"/><Relationship Id="rId10" Type="http://schemas.openxmlformats.org/officeDocument/2006/relationships/hyperlink" Target="https://ncca.ie/en" TargetMode="External"/><Relationship Id="rId9" Type="http://schemas.openxmlformats.org/officeDocument/2006/relationships/hyperlink" Target="https://www.qualifax.ie/index.php?option=com_content&amp;view=article&amp;id=131&amp;Itemid=213" TargetMode="External"/><Relationship Id="rId5" Type="http://schemas.openxmlformats.org/officeDocument/2006/relationships/image" Target="../media/image22.png"/><Relationship Id="rId6" Type="http://schemas.openxmlformats.org/officeDocument/2006/relationships/hyperlink" Target="https://careersportal.ie/" TargetMode="External"/><Relationship Id="rId7" Type="http://schemas.openxmlformats.org/officeDocument/2006/relationships/hyperlink" Target="https://careersportal.ie/school/junior_certificate.php" TargetMode="External"/><Relationship Id="rId8" Type="http://schemas.openxmlformats.org/officeDocument/2006/relationships/hyperlink" Target="https://www.qualifax.ie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Relationship Id="rId4" Type="http://schemas.openxmlformats.org/officeDocument/2006/relationships/hyperlink" Target="https://www.qualifax.ie/subject-requirements" TargetMode="External"/><Relationship Id="rId5" Type="http://schemas.openxmlformats.org/officeDocument/2006/relationships/hyperlink" Target="http://www.qualiax.ie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Relationship Id="rId4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careersportal.ie/" TargetMode="External"/><Relationship Id="rId4" Type="http://schemas.openxmlformats.org/officeDocument/2006/relationships/hyperlink" Target="http://www.qualifax.ie/" TargetMode="External"/><Relationship Id="rId5" Type="http://schemas.openxmlformats.org/officeDocument/2006/relationships/image" Target="../media/image20.png"/><Relationship Id="rId6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languagesconnect.i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oconnorc\AppData\Local\Microsoft\Windows\INetCache\IE\U1QA71BO\decision-1697537_960_720[1].jpg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363415"/>
            <a:ext cx="77724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FF0000"/>
                </a:solidFill>
              </a:rPr>
              <a:t>Cashel Community School</a:t>
            </a:r>
            <a:br>
              <a:rPr b="1" lang="en-US">
                <a:solidFill>
                  <a:srgbClr val="FF0000"/>
                </a:solidFill>
              </a:rPr>
            </a:br>
            <a:r>
              <a:rPr b="1" lang="en-US">
                <a:solidFill>
                  <a:srgbClr val="FF0000"/>
                </a:solidFill>
              </a:rPr>
              <a:t>Subject Choice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  <a:r>
              <a:t/>
            </a:r>
            <a:endParaRPr sz="48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960"/>
              </a:spcBef>
              <a:spcAft>
                <a:spcPts val="0"/>
              </a:spcAft>
              <a:buClr>
                <a:srgbClr val="FF0000"/>
              </a:buClr>
              <a:buSzPts val="4800"/>
              <a:buNone/>
            </a:pPr>
            <a:r>
              <a:rPr lang="en-US" sz="4800">
                <a:solidFill>
                  <a:srgbClr val="FF0000"/>
                </a:solidFill>
              </a:rPr>
              <a:t>1</a:t>
            </a:r>
            <a:r>
              <a:rPr baseline="30000" lang="en-US" sz="4800">
                <a:solidFill>
                  <a:srgbClr val="FF0000"/>
                </a:solidFill>
              </a:rPr>
              <a:t>st</a:t>
            </a:r>
            <a:r>
              <a:rPr lang="en-US" sz="4800">
                <a:solidFill>
                  <a:srgbClr val="FF0000"/>
                </a:solidFill>
              </a:rPr>
              <a:t> Year </a:t>
            </a:r>
            <a:endParaRPr sz="4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2464594" cy="1271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452130"/>
            <a:ext cx="134302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2920306"/>
            <a:ext cx="2978944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400" y="4188457"/>
            <a:ext cx="2578894" cy="136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400" y="5616774"/>
            <a:ext cx="1871663" cy="1135856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0"/>
          <p:cNvSpPr/>
          <p:nvPr/>
        </p:nvSpPr>
        <p:spPr>
          <a:xfrm>
            <a:off x="5562600" y="529559"/>
            <a:ext cx="3048000" cy="510107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want to study the following areas below in the Universities listed, then you require a language 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Doctor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Pharmacist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Physiotherapist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Dentistry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the Law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Commerce/Business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Accountancy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Science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Arts Degree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FRENCH / GERMAN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96367" y="2186853"/>
            <a:ext cx="1237595" cy="182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Third Language</a:t>
            </a:r>
            <a:endParaRPr/>
          </a:p>
        </p:txBody>
      </p:sp>
      <p:sp>
        <p:nvSpPr>
          <p:cNvPr id="182" name="Google Shape;182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342900" y="1216747"/>
            <a:ext cx="2590800" cy="10424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students don’t keep on a language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"/>
          <p:cNvSpPr/>
          <p:nvPr/>
        </p:nvSpPr>
        <p:spPr>
          <a:xfrm>
            <a:off x="3789426" y="1256318"/>
            <a:ext cx="1042416" cy="10424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36C0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"/>
          <p:cNvSpPr/>
          <p:nvPr/>
        </p:nvSpPr>
        <p:spPr>
          <a:xfrm>
            <a:off x="5389418" y="1283915"/>
            <a:ext cx="3048000" cy="10424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is often because they have language or specific learning difficulties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"/>
          <p:cNvSpPr/>
          <p:nvPr/>
        </p:nvSpPr>
        <p:spPr>
          <a:xfrm>
            <a:off x="356755" y="2587172"/>
            <a:ext cx="2590799" cy="914400"/>
          </a:xfrm>
          <a:prstGeom prst="rect">
            <a:avLst/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students have been granted an exemption  from languages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1"/>
          <p:cNvSpPr/>
          <p:nvPr/>
        </p:nvSpPr>
        <p:spPr>
          <a:xfrm>
            <a:off x="5389418" y="2611339"/>
            <a:ext cx="3048000" cy="10424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2A0C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exemption covers them for their third level entry requirement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1"/>
          <p:cNvSpPr/>
          <p:nvPr/>
        </p:nvSpPr>
        <p:spPr>
          <a:xfrm>
            <a:off x="342900" y="3863181"/>
            <a:ext cx="4114799" cy="914400"/>
          </a:xfrm>
          <a:prstGeom prst="rect">
            <a:avLst/>
          </a:prstGeom>
          <a:solidFill>
            <a:srgbClr val="00B0F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It’s fair to say that languages don’t suit everybody.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1"/>
          <p:cNvSpPr/>
          <p:nvPr/>
        </p:nvSpPr>
        <p:spPr>
          <a:xfrm>
            <a:off x="5389418" y="3959545"/>
            <a:ext cx="3020292" cy="1092200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students know that they are more interested in other areas such as science, engineering or practical areas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1"/>
          <p:cNvSpPr/>
          <p:nvPr/>
        </p:nvSpPr>
        <p:spPr>
          <a:xfrm>
            <a:off x="342900" y="5380470"/>
            <a:ext cx="2313710" cy="914400"/>
          </a:xfrm>
          <a:prstGeom prst="rect">
            <a:avLst/>
          </a:prstGeom>
          <a:solidFill>
            <a:srgbClr val="953734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There are always other options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1"/>
          <p:cNvSpPr/>
          <p:nvPr/>
        </p:nvSpPr>
        <p:spPr>
          <a:xfrm>
            <a:off x="3048000" y="5380470"/>
            <a:ext cx="5891438" cy="914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161 Courses require a 3rd Language • HOWEVER OVER 1300+ COURSE DO NOT REQUIRE A LANGUAGE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Third Language not required</a:t>
            </a:r>
            <a:endParaRPr/>
          </a:p>
        </p:txBody>
      </p:sp>
      <p:sp>
        <p:nvSpPr>
          <p:cNvPr id="197" name="Google Shape;19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98" name="Google Shape;198;p12"/>
          <p:cNvSpPr/>
          <p:nvPr/>
        </p:nvSpPr>
        <p:spPr>
          <a:xfrm>
            <a:off x="2133600" y="1752600"/>
            <a:ext cx="4876800" cy="914400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Third Language Required (NUI’s) for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Engineering, Science or Food Science Degrees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Always check as exceptions do occur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2"/>
          <p:cNvSpPr/>
          <p:nvPr/>
        </p:nvSpPr>
        <p:spPr>
          <a:xfrm>
            <a:off x="2133600" y="3352800"/>
            <a:ext cx="4876800" cy="914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Third Language required for Nursing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2"/>
          <p:cNvSpPr/>
          <p:nvPr/>
        </p:nvSpPr>
        <p:spPr>
          <a:xfrm>
            <a:off x="2133600" y="4876800"/>
            <a:ext cx="4876800" cy="914400"/>
          </a:xfrm>
          <a:prstGeom prst="rect">
            <a:avLst/>
          </a:prstGeom>
          <a:solidFill>
            <a:srgbClr val="20586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Third Language required for Business or Law at Maynooth University provided you are not studying a language as part of your degree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2"/>
          <p:cNvSpPr txBox="1"/>
          <p:nvPr>
            <p:ph idx="11" type="ftr"/>
          </p:nvPr>
        </p:nvSpPr>
        <p:spPr>
          <a:xfrm>
            <a:off x="1066800" y="64928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/>
              <a:t>Further Options without a language</a:t>
            </a:r>
            <a:endParaRPr/>
          </a:p>
        </p:txBody>
      </p:sp>
      <p:sp>
        <p:nvSpPr>
          <p:cNvPr id="207" name="Google Shape;20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4191000" y="1328438"/>
            <a:ext cx="3505200" cy="914400"/>
          </a:xfrm>
          <a:prstGeom prst="rect">
            <a:avLst/>
          </a:prstGeom>
          <a:solidFill>
            <a:srgbClr val="93895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Entry into all Institutes of Technology such as TUS, MTU, SETU, TU Dublin etc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3"/>
          <p:cNvSpPr/>
          <p:nvPr/>
        </p:nvSpPr>
        <p:spPr>
          <a:xfrm>
            <a:off x="533400" y="1315543"/>
            <a:ext cx="2209800" cy="914400"/>
          </a:xfrm>
          <a:prstGeom prst="rect">
            <a:avLst/>
          </a:prstGeom>
          <a:solidFill>
            <a:srgbClr val="C2D59B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 will still  have access to: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3"/>
          <p:cNvSpPr/>
          <p:nvPr/>
        </p:nvSpPr>
        <p:spPr>
          <a:xfrm>
            <a:off x="533400" y="2749228"/>
            <a:ext cx="6934200" cy="91440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Entry into the University of Limerick and Trinity College Dublin where they require a language other than English which may be Irish. Dublin City University where they require English or Irish.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3"/>
          <p:cNvSpPr/>
          <p:nvPr/>
        </p:nvSpPr>
        <p:spPr>
          <a:xfrm>
            <a:off x="533400" y="4953000"/>
            <a:ext cx="8229600" cy="1447800"/>
          </a:xfrm>
          <a:prstGeom prst="rect">
            <a:avLst/>
          </a:prstGeom>
          <a:solidFill>
            <a:srgbClr val="7030A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To complete a one year full time post-leaving cert course in a college of further education. This will in turn allow them to apply for courses where they would have needed a third language.  Limited courses available and doesn’t include the medical or para-medical areas.  (Other Pathway)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3"/>
          <p:cNvSpPr/>
          <p:nvPr/>
        </p:nvSpPr>
        <p:spPr>
          <a:xfrm>
            <a:off x="533400" y="3886200"/>
            <a:ext cx="2126343" cy="914400"/>
          </a:xfrm>
          <a:prstGeom prst="rect">
            <a:avLst/>
          </a:prstGeom>
          <a:solidFill>
            <a:srgbClr val="00B0F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Apprenticeships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533400"/>
            <a:ext cx="1543184" cy="84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685800"/>
            <a:ext cx="2007282" cy="891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39923" y="2209800"/>
            <a:ext cx="1696359" cy="695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8695" y="4495800"/>
            <a:ext cx="3086368" cy="122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32641" y="3352800"/>
            <a:ext cx="1623201" cy="813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76404" y="2038535"/>
            <a:ext cx="1704975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94826" y="678873"/>
            <a:ext cx="221932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94826" y="2938647"/>
            <a:ext cx="256222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536604" y="4835187"/>
            <a:ext cx="3038475" cy="178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"/>
          <p:cNvSpPr/>
          <p:nvPr/>
        </p:nvSpPr>
        <p:spPr>
          <a:xfrm>
            <a:off x="5269992" y="1600200"/>
            <a:ext cx="978408" cy="48463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5"/>
          <p:cNvSpPr txBox="1"/>
          <p:nvPr>
            <p:ph type="title"/>
          </p:nvPr>
        </p:nvSpPr>
        <p:spPr>
          <a:xfrm>
            <a:off x="457200" y="762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/>
              <a:t>After Junior Cert Science divides into four:</a:t>
            </a:r>
            <a:endParaRPr/>
          </a:p>
        </p:txBody>
      </p:sp>
      <p:grpSp>
        <p:nvGrpSpPr>
          <p:cNvPr id="232" name="Google Shape;232;p15"/>
          <p:cNvGrpSpPr/>
          <p:nvPr/>
        </p:nvGrpSpPr>
        <p:grpSpPr>
          <a:xfrm>
            <a:off x="979326" y="1641692"/>
            <a:ext cx="6999471" cy="4481336"/>
            <a:chOff x="522126" y="41492"/>
            <a:chExt cx="6999471" cy="4481336"/>
          </a:xfrm>
        </p:grpSpPr>
        <p:sp>
          <p:nvSpPr>
            <p:cNvPr id="233" name="Google Shape;233;p15"/>
            <p:cNvSpPr/>
            <p:nvPr/>
          </p:nvSpPr>
          <p:spPr>
            <a:xfrm>
              <a:off x="3459945" y="1668264"/>
              <a:ext cx="1189434" cy="118943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5"/>
            <p:cNvSpPr txBox="1"/>
            <p:nvPr/>
          </p:nvSpPr>
          <p:spPr>
            <a:xfrm>
              <a:off x="3634134" y="1842453"/>
              <a:ext cx="841056" cy="841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Science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5"/>
            <p:cNvSpPr/>
            <p:nvPr/>
          </p:nvSpPr>
          <p:spPr>
            <a:xfrm rot="-5214375">
              <a:off x="3981877" y="1254246"/>
              <a:ext cx="232753" cy="404407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5"/>
            <p:cNvSpPr txBox="1"/>
            <p:nvPr/>
          </p:nvSpPr>
          <p:spPr>
            <a:xfrm rot="-5214375">
              <a:off x="4014906" y="1369989"/>
              <a:ext cx="162927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3151984" y="41492"/>
              <a:ext cx="1981205" cy="1189434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5"/>
            <p:cNvSpPr txBox="1"/>
            <p:nvPr/>
          </p:nvSpPr>
          <p:spPr>
            <a:xfrm>
              <a:off x="3442125" y="215681"/>
              <a:ext cx="1400923" cy="841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Chemistry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 rot="121608">
              <a:off x="4804375" y="2093941"/>
              <a:ext cx="374812" cy="404407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5"/>
            <p:cNvSpPr txBox="1"/>
            <p:nvPr/>
          </p:nvSpPr>
          <p:spPr>
            <a:xfrm rot="121608">
              <a:off x="4804410" y="2172834"/>
              <a:ext cx="262368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5353508" y="1752592"/>
              <a:ext cx="2168089" cy="1189434"/>
            </a:xfrm>
            <a:prstGeom prst="ellipse">
              <a:avLst/>
            </a:prstGeom>
            <a:solidFill>
              <a:srgbClr val="92D05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5"/>
            <p:cNvSpPr txBox="1"/>
            <p:nvPr/>
          </p:nvSpPr>
          <p:spPr>
            <a:xfrm>
              <a:off x="5671017" y="1926781"/>
              <a:ext cx="1533071" cy="841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Biology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 rot="5400000">
              <a:off x="3928602" y="2886207"/>
              <a:ext cx="252118" cy="404407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5"/>
            <p:cNvSpPr txBox="1"/>
            <p:nvPr/>
          </p:nvSpPr>
          <p:spPr>
            <a:xfrm rot="5400000">
              <a:off x="3966420" y="2929271"/>
              <a:ext cx="176483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3200398" y="3333394"/>
              <a:ext cx="1708527" cy="1189434"/>
            </a:xfrm>
            <a:prstGeom prst="ellipse">
              <a:avLst/>
            </a:prstGeom>
            <a:solidFill>
              <a:srgbClr val="00B0F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5"/>
            <p:cNvSpPr txBox="1"/>
            <p:nvPr/>
          </p:nvSpPr>
          <p:spPr>
            <a:xfrm>
              <a:off x="3450606" y="3507583"/>
              <a:ext cx="1208111" cy="841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Agricultural Science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5"/>
            <p:cNvSpPr/>
            <p:nvPr/>
          </p:nvSpPr>
          <p:spPr>
            <a:xfrm rot="10789119">
              <a:off x="2702224" y="2064210"/>
              <a:ext cx="535459" cy="404407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5"/>
            <p:cNvSpPr txBox="1"/>
            <p:nvPr/>
          </p:nvSpPr>
          <p:spPr>
            <a:xfrm rot="-10881">
              <a:off x="2823546" y="2144899"/>
              <a:ext cx="414137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522126" y="1676394"/>
              <a:ext cx="1927537" cy="1189434"/>
            </a:xfrm>
            <a:prstGeom prst="ellipse">
              <a:avLst/>
            </a:prstGeom>
            <a:solidFill>
              <a:srgbClr val="7030A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5"/>
            <p:cNvSpPr txBox="1"/>
            <p:nvPr/>
          </p:nvSpPr>
          <p:spPr>
            <a:xfrm>
              <a:off x="804407" y="1850583"/>
              <a:ext cx="1362975" cy="841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Physics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5"/>
          <p:cNvSpPr/>
          <p:nvPr/>
        </p:nvSpPr>
        <p:spPr>
          <a:xfrm>
            <a:off x="6248400" y="685800"/>
            <a:ext cx="2438400" cy="1600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Required for entry into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Veterinary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Dentistry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Pharmacy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Dietetics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152400" y="583769"/>
            <a:ext cx="3505200" cy="723899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Science subject is necessary for over 200+ courses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152400" y="1398014"/>
            <a:ext cx="3505200" cy="546977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•2 Science subjects are essential for some courses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152400" y="5562600"/>
            <a:ext cx="3429000" cy="914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is strongly advised that students would have taken science at Junior Cert if they wish to take at L.C.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5867400" y="5573568"/>
            <a:ext cx="3124200" cy="914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OVER 1342 COURSE DO NOT REQUIRE SCIENCE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"/>
          <p:cNvSpPr/>
          <p:nvPr/>
        </p:nvSpPr>
        <p:spPr>
          <a:xfrm>
            <a:off x="2838450" y="533400"/>
            <a:ext cx="3390900" cy="1166235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Generally speaking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Science and Engineering courses do not require a Language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6"/>
          <p:cNvSpPr/>
          <p:nvPr/>
        </p:nvSpPr>
        <p:spPr>
          <a:xfrm>
            <a:off x="2866159" y="2209800"/>
            <a:ext cx="3390900" cy="2062306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Medical/ Health Science/ Para Medical courses will require a language and maybe up to two science subjects depending on the course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6"/>
          <p:cNvSpPr/>
          <p:nvPr/>
        </p:nvSpPr>
        <p:spPr>
          <a:xfrm>
            <a:off x="1856509" y="4648200"/>
            <a:ext cx="5410200" cy="13716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practical subject such as Engineering, Design &amp; Communication Graphics or Construction Studies may be accepted instead of a Science subject for some Engineering degree courses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529" y="1295400"/>
            <a:ext cx="4604825" cy="3039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4343400"/>
            <a:ext cx="3962400" cy="222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7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1295400"/>
            <a:ext cx="39624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00000"/>
              <a:buFont typeface="Calibri"/>
              <a:buNone/>
            </a:pPr>
            <a:r>
              <a:rPr lang="en-US"/>
              <a:t>Research: Finding Helpful Information. </a:t>
            </a:r>
            <a:r>
              <a:rPr lang="en-US" sz="2200"/>
              <a:t>Follow the hyperlinks</a:t>
            </a:r>
            <a:endParaRPr sz="2200"/>
          </a:p>
        </p:txBody>
      </p:sp>
      <p:sp>
        <p:nvSpPr>
          <p:cNvPr id="273" name="Google Shape;273;p17"/>
          <p:cNvSpPr/>
          <p:nvPr/>
        </p:nvSpPr>
        <p:spPr>
          <a:xfrm>
            <a:off x="504092" y="2438400"/>
            <a:ext cx="1981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Careers Portal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Junior Cert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7"/>
          <p:cNvSpPr/>
          <p:nvPr/>
        </p:nvSpPr>
        <p:spPr>
          <a:xfrm>
            <a:off x="3323325" y="32443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7"/>
          <p:cNvSpPr/>
          <p:nvPr/>
        </p:nvSpPr>
        <p:spPr>
          <a:xfrm>
            <a:off x="5479473" y="2438400"/>
            <a:ext cx="25908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Qualifax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Qualifax Subject Choice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538728" y="5010464"/>
            <a:ext cx="1219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NCCA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oconnorc\AppData\Local\Microsoft\Windows\INetCache\IE\JV4CUSPK\research-icon-www-ambulancevisibility[1].jpg" id="277" name="Google Shape;277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48200" y="4569876"/>
            <a:ext cx="4038600" cy="1989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Step 2: Discuss</a:t>
            </a:r>
            <a:endParaRPr/>
          </a:p>
        </p:txBody>
      </p:sp>
      <p:sp>
        <p:nvSpPr>
          <p:cNvPr id="283" name="Google Shape;28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84" name="Google Shape;284;p18"/>
          <p:cNvSpPr/>
          <p:nvPr/>
        </p:nvSpPr>
        <p:spPr>
          <a:xfrm>
            <a:off x="4419600" y="2098964"/>
            <a:ext cx="4191000" cy="914400"/>
          </a:xfrm>
          <a:prstGeom prst="rect">
            <a:avLst/>
          </a:prstGeom>
          <a:solidFill>
            <a:srgbClr val="76923C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Feedback from1</a:t>
            </a:r>
            <a:r>
              <a:rPr baseline="30000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Year Parent Teacher meeting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Consult Reports &amp; Results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8"/>
          <p:cNvSpPr/>
          <p:nvPr/>
        </p:nvSpPr>
        <p:spPr>
          <a:xfrm>
            <a:off x="685800" y="3816928"/>
            <a:ext cx="3200400" cy="266007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Course content: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student liked, enjoyed, found easy/hard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Practical/Hands-on subject or learning off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skills are required e.g. playing an instrument/singing, artistic, good with hands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8"/>
          <p:cNvSpPr/>
          <p:nvPr/>
        </p:nvSpPr>
        <p:spPr>
          <a:xfrm>
            <a:off x="685800" y="2133600"/>
            <a:ext cx="3200400" cy="914400"/>
          </a:xfrm>
          <a:prstGeom prst="rect">
            <a:avLst/>
          </a:prstGeom>
          <a:solidFill>
            <a:srgbClr val="E5B8B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Having a talk at home with Parents/Guardians &amp; older siblings 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8"/>
          <p:cNvSpPr/>
          <p:nvPr/>
        </p:nvSpPr>
        <p:spPr>
          <a:xfrm>
            <a:off x="4419600" y="3816928"/>
            <a:ext cx="4191000" cy="914400"/>
          </a:xfrm>
          <a:prstGeom prst="rect">
            <a:avLst/>
          </a:prstGeom>
          <a:solidFill>
            <a:srgbClr val="00B0F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 or Clarifications – contact Guidance Counsellor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oconnorc\AppData\Local\Microsoft\Windows\INetCache\IE\QZHV4MZX\classroom-1297779_960_720[1].png" id="288" name="Google Shape;2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4876800"/>
            <a:ext cx="2133600" cy="1840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Step 3: Reflect</a:t>
            </a:r>
            <a:endParaRPr/>
          </a:p>
        </p:txBody>
      </p:sp>
      <p:sp>
        <p:nvSpPr>
          <p:cNvPr id="294" name="Google Shape;294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295" name="Google Shape;295;p19"/>
          <p:cNvSpPr/>
          <p:nvPr/>
        </p:nvSpPr>
        <p:spPr>
          <a:xfrm>
            <a:off x="304800" y="228600"/>
            <a:ext cx="2438400" cy="914400"/>
          </a:xfrm>
          <a:prstGeom prst="rect">
            <a:avLst/>
          </a:prstGeom>
          <a:solidFill>
            <a:srgbClr val="92CCDC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 I like this subject?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6629400" y="235527"/>
            <a:ext cx="1981200" cy="914400"/>
          </a:xfrm>
          <a:prstGeom prst="rect">
            <a:avLst/>
          </a:prstGeom>
          <a:solidFill>
            <a:srgbClr val="953734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 I good at it?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"/>
          <p:cNvSpPr/>
          <p:nvPr/>
        </p:nvSpPr>
        <p:spPr>
          <a:xfrm>
            <a:off x="339436" y="1697182"/>
            <a:ext cx="3484418" cy="914400"/>
          </a:xfrm>
          <a:prstGeom prst="rect">
            <a:avLst/>
          </a:prstGeom>
          <a:solidFill>
            <a:srgbClr val="5F497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have I performed up to now?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9"/>
          <p:cNvSpPr/>
          <p:nvPr/>
        </p:nvSpPr>
        <p:spPr>
          <a:xfrm>
            <a:off x="4148609" y="1697182"/>
            <a:ext cx="4724401" cy="914400"/>
          </a:xfrm>
          <a:prstGeom prst="rect">
            <a:avLst/>
          </a:prstGeom>
          <a:solidFill>
            <a:srgbClr val="92D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 there a chance I might need it for further study/career?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339436" y="3810000"/>
            <a:ext cx="3276600" cy="914400"/>
          </a:xfrm>
          <a:prstGeom prst="rect">
            <a:avLst/>
          </a:prstGeom>
          <a:solidFill>
            <a:srgbClr val="E36C0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 I keeping my options open?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5358245" y="5631873"/>
            <a:ext cx="3352800" cy="914400"/>
          </a:xfrm>
          <a:prstGeom prst="rect">
            <a:avLst/>
          </a:prstGeom>
          <a:solidFill>
            <a:srgbClr val="20586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Make an independent decision.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9"/>
          <p:cNvSpPr/>
          <p:nvPr/>
        </p:nvSpPr>
        <p:spPr>
          <a:xfrm>
            <a:off x="609600" y="5631873"/>
            <a:ext cx="3006436" cy="91440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want to be …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oconnorc\AppData\Local\Microsoft\Windows\INetCache\IE\QZHV4MZX\thinkaboutit[1].jpg" id="302" name="Google Shape;30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03915" y="3810000"/>
            <a:ext cx="433482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Recipe for Good Decisions</a:t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oconnorc\AppData\Local\Microsoft\Windows\INetCache\IE\JV4CUSPK\decision-making[1].jpg"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62" y="1981200"/>
            <a:ext cx="4927600" cy="39243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533400" y="1752600"/>
            <a:ext cx="33528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Step 1: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Research   - Gathering information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953000" y="1752600"/>
            <a:ext cx="3124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Step 2: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Discuss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4953000" y="4191000"/>
            <a:ext cx="3124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Step 4: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Make a decision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647700" y="4191000"/>
            <a:ext cx="3124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Step 3: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Reflect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199" y="1417638"/>
            <a:ext cx="7626927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/>
              <a:t>Implications of choosing/not choosing a subject</a:t>
            </a:r>
            <a:endParaRPr/>
          </a:p>
        </p:txBody>
      </p:sp>
      <p:sp>
        <p:nvSpPr>
          <p:cNvPr id="310" name="Google Shape;310;p20"/>
          <p:cNvSpPr/>
          <p:nvPr/>
        </p:nvSpPr>
        <p:spPr>
          <a:xfrm>
            <a:off x="990600" y="2971800"/>
            <a:ext cx="37338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Qualifax - </a:t>
            </a: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Subject requirement tool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0"/>
          <p:cNvSpPr/>
          <p:nvPr/>
        </p:nvSpPr>
        <p:spPr>
          <a:xfrm>
            <a:off x="4578927" y="4038600"/>
            <a:ext cx="3886200" cy="1676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www.qualiax.ie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Useful Tools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Minimum Subject Requirement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Junior Certificate Subjects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Scroll down for questions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Decide</a:t>
            </a:r>
            <a:endParaRPr/>
          </a:p>
        </p:txBody>
      </p:sp>
      <p:sp>
        <p:nvSpPr>
          <p:cNvPr id="317" name="Google Shape;317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We do not have a crystal ball to see into the consequences of our decisions but we tend to be happier and more at ease with our decisions when we have done our work!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oconnorc\AppData\Local\Microsoft\Windows\INetCache\IE\KSI8QE2J\mistakes[1].jpg" id="322" name="Google Shape;3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3581400" cy="2514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3" name="Google Shape;323;p22"/>
          <p:cNvGrpSpPr/>
          <p:nvPr/>
        </p:nvGrpSpPr>
        <p:grpSpPr>
          <a:xfrm>
            <a:off x="1492428" y="739490"/>
            <a:ext cx="5831800" cy="5551635"/>
            <a:chOff x="1800623" y="-313246"/>
            <a:chExt cx="5831800" cy="5551635"/>
          </a:xfrm>
        </p:grpSpPr>
        <p:sp>
          <p:nvSpPr>
            <p:cNvPr id="324" name="Google Shape;324;p22"/>
            <p:cNvSpPr/>
            <p:nvPr/>
          </p:nvSpPr>
          <p:spPr>
            <a:xfrm>
              <a:off x="2667249" y="770055"/>
              <a:ext cx="4054179" cy="4054179"/>
            </a:xfrm>
            <a:prstGeom prst="blockArc">
              <a:avLst>
                <a:gd fmla="val 11877332" name="adj1"/>
                <a:gd fmla="val 16067892" name="adj2"/>
                <a:gd fmla="val 4638" name="adj3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2666775" y="771517"/>
              <a:ext cx="4054179" cy="4054179"/>
            </a:xfrm>
            <a:prstGeom prst="blockArc">
              <a:avLst>
                <a:gd fmla="val 7560000" name="adj1"/>
                <a:gd fmla="val 11880000" name="adj2"/>
                <a:gd fmla="val 4638" name="adj3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2666775" y="771517"/>
              <a:ext cx="4054179" cy="4054179"/>
            </a:xfrm>
            <a:prstGeom prst="blockArc">
              <a:avLst>
                <a:gd fmla="val 3240000" name="adj1"/>
                <a:gd fmla="val 7560000" name="adj2"/>
                <a:gd fmla="val 4638" name="adj3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2666775" y="771517"/>
              <a:ext cx="4054179" cy="4054179"/>
            </a:xfrm>
            <a:prstGeom prst="blockArc">
              <a:avLst>
                <a:gd fmla="val 20520000" name="adj1"/>
                <a:gd fmla="val 3240000" name="adj2"/>
                <a:gd fmla="val 4638" name="adj3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2666312" y="770091"/>
              <a:ext cx="4054179" cy="4054179"/>
            </a:xfrm>
            <a:prstGeom prst="blockArc">
              <a:avLst>
                <a:gd fmla="val 16069520" name="adj1"/>
                <a:gd fmla="val 20522603" name="adj2"/>
                <a:gd fmla="val 4638" name="adj3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3761154" y="1865896"/>
              <a:ext cx="1865422" cy="1865422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2"/>
            <p:cNvSpPr txBox="1"/>
            <p:nvPr/>
          </p:nvSpPr>
          <p:spPr>
            <a:xfrm>
              <a:off x="4034339" y="2139081"/>
              <a:ext cx="1319052" cy="13190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000" lIns="33000" spcFirstLastPara="1" rIns="33000" wrap="square" tIns="33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Common Errors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3271671" y="-313246"/>
              <a:ext cx="2693190" cy="2263544"/>
            </a:xfrm>
            <a:prstGeom prst="ellipse">
              <a:avLst/>
            </a:prstGeom>
            <a:solidFill>
              <a:srgbClr val="00B05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2"/>
            <p:cNvSpPr txBox="1"/>
            <p:nvPr/>
          </p:nvSpPr>
          <p:spPr>
            <a:xfrm>
              <a:off x="3666080" y="18242"/>
              <a:ext cx="1904372" cy="1600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Choosing Subjects because your friends are doing them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5521644" y="945204"/>
              <a:ext cx="2110779" cy="2483048"/>
            </a:xfrm>
            <a:prstGeom prst="ellipse">
              <a:avLst/>
            </a:prstGeom>
            <a:solidFill>
              <a:srgbClr val="0070C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2"/>
            <p:cNvSpPr txBox="1"/>
            <p:nvPr/>
          </p:nvSpPr>
          <p:spPr>
            <a:xfrm>
              <a:off x="5830760" y="1308838"/>
              <a:ext cx="1492547" cy="1755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Choosing Subjects  because you like the teacher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4912044" y="3612204"/>
              <a:ext cx="1891366" cy="1576643"/>
            </a:xfrm>
            <a:prstGeom prst="ellipse">
              <a:avLst/>
            </a:prstGeom>
            <a:solidFill>
              <a:srgbClr val="FFFF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2"/>
            <p:cNvSpPr txBox="1"/>
            <p:nvPr/>
          </p:nvSpPr>
          <p:spPr>
            <a:xfrm>
              <a:off x="5189028" y="3843098"/>
              <a:ext cx="1337398" cy="1114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Gender – Girls/Boys don’t do – very limiting and not true </a:t>
              </a: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2"/>
            <p:cNvSpPr/>
            <p:nvPr/>
          </p:nvSpPr>
          <p:spPr>
            <a:xfrm>
              <a:off x="2549846" y="3562662"/>
              <a:ext cx="1960312" cy="1675727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2"/>
            <p:cNvSpPr txBox="1"/>
            <p:nvPr/>
          </p:nvSpPr>
          <p:spPr>
            <a:xfrm>
              <a:off x="2836927" y="3808067"/>
              <a:ext cx="1386150" cy="11849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Reputation of subject- it’s easy/hard</a:t>
              </a:r>
              <a:endParaRPr/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1800623" y="989196"/>
              <a:ext cx="2020143" cy="2395063"/>
            </a:xfrm>
            <a:prstGeom prst="ellipse">
              <a:avLst/>
            </a:prstGeom>
            <a:solidFill>
              <a:srgbClr val="7030A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2"/>
            <p:cNvSpPr txBox="1"/>
            <p:nvPr/>
          </p:nvSpPr>
          <p:spPr>
            <a:xfrm>
              <a:off x="2096466" y="1339945"/>
              <a:ext cx="1428457" cy="16935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Choosing Subjects based on older siblings experience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Making your selection:</a:t>
            </a:r>
            <a:endParaRPr/>
          </a:p>
        </p:txBody>
      </p:sp>
      <p:sp>
        <p:nvSpPr>
          <p:cNvPr id="346" name="Google Shape;346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Be sure that you write down you choices in order of preference.  1-6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Number One being the subject that you want to the most and so on.</a:t>
            </a:r>
            <a:endParaRPr/>
          </a:p>
          <a:p>
            <a:pPr indent="0" lvl="1" marL="4572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C:\Users\oconnorc\AppData\Local\Microsoft\Windows\INetCache\IE\U1QA71BO\choice_color_word[1].jpg" id="347" name="Google Shape;3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4191000"/>
            <a:ext cx="6199632" cy="2243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24"/>
          <p:cNvGrpSpPr/>
          <p:nvPr/>
        </p:nvGrpSpPr>
        <p:grpSpPr>
          <a:xfrm>
            <a:off x="457200" y="282490"/>
            <a:ext cx="8229600" cy="1127295"/>
            <a:chOff x="0" y="7852"/>
            <a:chExt cx="8229600" cy="1127295"/>
          </a:xfrm>
        </p:grpSpPr>
        <p:sp>
          <p:nvSpPr>
            <p:cNvPr id="353" name="Google Shape;353;p24"/>
            <p:cNvSpPr/>
            <p:nvPr/>
          </p:nvSpPr>
          <p:spPr>
            <a:xfrm>
              <a:off x="0" y="7852"/>
              <a:ext cx="8229600" cy="1127295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4"/>
            <p:cNvSpPr txBox="1"/>
            <p:nvPr/>
          </p:nvSpPr>
          <p:spPr>
            <a:xfrm>
              <a:off x="55030" y="62882"/>
              <a:ext cx="8119540" cy="10172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9050" lIns="179050" spcFirstLastPara="1" rIns="179050" wrap="square" tIns="17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Considerations</a:t>
              </a:r>
              <a:endParaRPr sz="4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24"/>
          <p:cNvGrpSpPr/>
          <p:nvPr/>
        </p:nvGrpSpPr>
        <p:grpSpPr>
          <a:xfrm>
            <a:off x="457200" y="2191543"/>
            <a:ext cx="8229598" cy="3343276"/>
            <a:chOff x="0" y="591343"/>
            <a:chExt cx="8229598" cy="3343276"/>
          </a:xfrm>
        </p:grpSpPr>
        <p:sp>
          <p:nvSpPr>
            <p:cNvPr id="356" name="Google Shape;356;p24"/>
            <p:cNvSpPr/>
            <p:nvPr/>
          </p:nvSpPr>
          <p:spPr>
            <a:xfrm>
              <a:off x="0" y="591343"/>
              <a:ext cx="2571749" cy="1543050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4"/>
            <p:cNvSpPr txBox="1"/>
            <p:nvPr/>
          </p:nvSpPr>
          <p:spPr>
            <a:xfrm>
              <a:off x="0" y="591343"/>
              <a:ext cx="2571749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Subjects That you are Good At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2828925" y="591343"/>
              <a:ext cx="2571749" cy="1543050"/>
            </a:xfrm>
            <a:prstGeom prst="rect">
              <a:avLst/>
            </a:prstGeom>
            <a:solidFill>
              <a:srgbClr val="FF33C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4"/>
            <p:cNvSpPr txBox="1"/>
            <p:nvPr/>
          </p:nvSpPr>
          <p:spPr>
            <a:xfrm>
              <a:off x="2828925" y="591343"/>
              <a:ext cx="2571749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Subjects You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Most Enjoy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5657849" y="591343"/>
              <a:ext cx="2571749" cy="1543050"/>
            </a:xfrm>
            <a:prstGeom prst="rect">
              <a:avLst/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4"/>
            <p:cNvSpPr txBox="1"/>
            <p:nvPr/>
          </p:nvSpPr>
          <p:spPr>
            <a:xfrm>
              <a:off x="5657849" y="591343"/>
              <a:ext cx="2571749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Subjects You Might Need at Third Level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1414462" y="2391569"/>
              <a:ext cx="2571749" cy="1543050"/>
            </a:xfrm>
            <a:prstGeom prst="rect">
              <a:avLst/>
            </a:prstGeom>
            <a:solidFill>
              <a:srgbClr val="00B05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4"/>
            <p:cNvSpPr txBox="1"/>
            <p:nvPr/>
          </p:nvSpPr>
          <p:spPr>
            <a:xfrm>
              <a:off x="1414462" y="2391569"/>
              <a:ext cx="2571749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Aptitude and Interest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4243387" y="2391569"/>
              <a:ext cx="2571749" cy="1543050"/>
            </a:xfrm>
            <a:prstGeom prst="rect">
              <a:avLst/>
            </a:prstGeom>
            <a:solidFill>
              <a:srgbClr val="00206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4"/>
            <p:cNvSpPr txBox="1"/>
            <p:nvPr/>
          </p:nvSpPr>
          <p:spPr>
            <a:xfrm>
              <a:off x="4243387" y="2391569"/>
              <a:ext cx="2571749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Seek Advice –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Guidance Counsellor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1" y="274639"/>
            <a:ext cx="5181600" cy="2697162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372" name="Google Shape;372;p2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1" y="3276600"/>
            <a:ext cx="41148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81600" y="2547937"/>
            <a:ext cx="3319462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What do I need to Know?</a:t>
            </a:r>
            <a:endParaRPr/>
          </a:p>
        </p:txBody>
      </p:sp>
      <p:sp>
        <p:nvSpPr>
          <p:cNvPr id="107" name="Google Shape;10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486508" y="2667000"/>
            <a:ext cx="3200400" cy="12192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Compulsory exam subjects – taken by everybody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5105400" y="2667000"/>
            <a:ext cx="3429000" cy="1219200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Compulsory non exam subjects – taken by everybody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2895600" y="4876800"/>
            <a:ext cx="3048000" cy="1219200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Optional subjects- subjects that you select  - students study </a:t>
            </a:r>
            <a:r>
              <a:rPr b="0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Four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Optional Subjects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Very Important to note</a:t>
            </a:r>
            <a:endParaRPr/>
          </a:p>
        </p:txBody>
      </p:sp>
      <p:sp>
        <p:nvSpPr>
          <p:cNvPr id="116" name="Google Shape;116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1752600" y="1752600"/>
            <a:ext cx="5410200" cy="3200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will be asked to select </a:t>
            </a:r>
            <a:r>
              <a:rPr b="1" i="0" lang="en-US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six subjects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order of preference when completing their form.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4" name="Google Shape;124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228600" y="1940169"/>
            <a:ext cx="3886200" cy="168972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Compulsory Exam Subjects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English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Irish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History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Science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4800600" y="1940170"/>
            <a:ext cx="4114800" cy="1371599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Compulsory non-exam Subjects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SPHE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CSPE	Wellbeing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Religious Education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5486400" y="2283069"/>
            <a:ext cx="45719" cy="685800"/>
          </a:xfrm>
          <a:prstGeom prst="rightBracket">
            <a:avLst>
              <a:gd fmla="val 8333" name="adj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228600" y="4114800"/>
            <a:ext cx="8686800" cy="1981200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Optional Subjects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French	Music	Geography	Business Studies 	Woodwork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German	Art	Home Economics	Metalwork 	Technical Graphics 	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4" name="Google Shape;134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381000" y="1676400"/>
            <a:ext cx="4953000" cy="1295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Subjects taken at higher or ordinary level include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English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Irish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5943600" y="1676400"/>
            <a:ext cx="2819400" cy="1295400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 other exam subjects are taken at common level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1828800" y="4191000"/>
            <a:ext cx="5791200" cy="9144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Classroom Based Assessments (CBA)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 do CBA’s in all subjects for Junior Certificate. There will be a CBA in Second Year and one in Third Year.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Junior Cycle Grading</a:t>
            </a:r>
            <a:endParaRPr/>
          </a:p>
        </p:txBody>
      </p:sp>
      <p:pic>
        <p:nvPicPr>
          <p:cNvPr id="143" name="Google Shape;143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176" y="1686721"/>
            <a:ext cx="3956647" cy="435292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>
                <a:solidFill>
                  <a:schemeClr val="dk1"/>
                </a:solidFill>
              </a:rPr>
              <a:t>The Junior Cycle CBA grades are as follows: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solidFill>
                  <a:schemeClr val="dk1"/>
                </a:solidFill>
              </a:rPr>
              <a:t>Exceptional</a:t>
            </a:r>
            <a:endParaRPr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solidFill>
                  <a:schemeClr val="dk1"/>
                </a:solidFill>
              </a:rPr>
              <a:t>Above expectations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solidFill>
                  <a:schemeClr val="dk1"/>
                </a:solidFill>
              </a:rPr>
              <a:t>In line with expectations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solidFill>
                  <a:schemeClr val="dk1"/>
                </a:solidFill>
              </a:rPr>
              <a:t>Yet to meet expectations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solidFill>
                  <a:schemeClr val="dk1"/>
                </a:solidFill>
              </a:rPr>
              <a:t>Not reported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Step 1: Research</a:t>
            </a:r>
            <a:endParaRPr/>
          </a:p>
        </p:txBody>
      </p:sp>
      <p:sp>
        <p:nvSpPr>
          <p:cNvPr id="151" name="Google Shape;15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5814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Key Places where information can be found</a:t>
            </a:r>
            <a:endParaRPr/>
          </a:p>
          <a:p>
            <a:pPr indent="-299085" lvl="1" marL="742950" rtl="0" algn="l">
              <a:spcBef>
                <a:spcPts val="518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</a:pPr>
            <a:r>
              <a:rPr lang="en-US"/>
              <a:t>Websites such as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www.careersportal.ie</a:t>
            </a:r>
            <a:r>
              <a:rPr lang="en-US"/>
              <a:t> and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www.qualifax.ie</a:t>
            </a:r>
            <a:endParaRPr/>
          </a:p>
          <a:p>
            <a:pPr indent="-299085" lvl="1" marL="742950" rtl="0" algn="l">
              <a:spcBef>
                <a:spcPts val="518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</a:pPr>
            <a:r>
              <a:rPr lang="en-US"/>
              <a:t>Careers Portal website can be used to find out about the content of Junior Cert subjects.</a:t>
            </a:r>
            <a:endParaRPr/>
          </a:p>
          <a:p>
            <a:pPr indent="-358140" lvl="0" marL="342900" rtl="0" algn="l">
              <a:spcBef>
                <a:spcPts val="592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There is some key information that you need to be aware of.</a:t>
            </a:r>
            <a:endParaRPr/>
          </a:p>
          <a:p>
            <a:pPr indent="-358140" lvl="0" marL="342900" rtl="0" algn="l">
              <a:spcBef>
                <a:spcPts val="592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US"/>
              <a:t> Two of the key areas to consider </a:t>
            </a:r>
            <a:endParaRPr/>
          </a:p>
          <a:p>
            <a:pPr indent="-299085" lvl="1" marL="742950" rtl="0" algn="l">
              <a:spcBef>
                <a:spcPts val="518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</a:pPr>
            <a:r>
              <a:rPr lang="en-US"/>
              <a:t>Science – Core  2025/26	</a:t>
            </a:r>
            <a:endParaRPr/>
          </a:p>
          <a:p>
            <a:pPr indent="-299085" lvl="1" marL="742950" rtl="0" algn="l">
              <a:spcBef>
                <a:spcPts val="518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</a:pPr>
            <a:r>
              <a:rPr lang="en-US"/>
              <a:t>Languages – French/German – optional ?</a:t>
            </a:r>
            <a:endParaRPr/>
          </a:p>
          <a:p>
            <a:pPr indent="0" lvl="1" marL="457200" rtl="0" algn="l">
              <a:spcBef>
                <a:spcPts val="518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52" name="Google Shape;15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92076"/>
            <a:ext cx="1752600" cy="1203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0" y="74613"/>
            <a:ext cx="2543175" cy="13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Third Language</a:t>
            </a: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574964" y="1676400"/>
            <a:ext cx="1371600" cy="914400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French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German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3699164" y="1690255"/>
            <a:ext cx="4038600" cy="91440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is an area that could have a long term consequence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574964" y="3054927"/>
            <a:ext cx="914400" cy="914400"/>
          </a:xfrm>
          <a:prstGeom prst="rect">
            <a:avLst/>
          </a:prstGeom>
          <a:solidFill>
            <a:srgbClr val="E36C0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2064326" y="3061854"/>
            <a:ext cx="6622474" cy="914400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It’s essential for entry into most universities – UCC, University of Galway, UCD, Maynooth University, the Royal College of Surgeons, N.C.A.D.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574964" y="4191000"/>
            <a:ext cx="3692236" cy="2590800"/>
          </a:xfrm>
          <a:prstGeom prst="rect">
            <a:avLst/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study areas such as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Arts (e.g. English, History, Philosophy)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Law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Social Science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Health Science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Commerce/Business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Human Sciences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 txBox="1"/>
          <p:nvPr>
            <p:ph idx="1" type="body"/>
          </p:nvPr>
        </p:nvSpPr>
        <p:spPr>
          <a:xfrm flipH="1" rot="10800000">
            <a:off x="457200" y="6620022"/>
            <a:ext cx="8229600" cy="88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65" name="Google Shape;165;p9"/>
          <p:cNvSpPr/>
          <p:nvPr/>
        </p:nvSpPr>
        <p:spPr>
          <a:xfrm>
            <a:off x="5029201" y="4191000"/>
            <a:ext cx="3200400" cy="1981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Benefits of a Language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Experience a new culture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Global careers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Multinational magnet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opportunities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www.languagesconnect.ie</a:t>
            </a: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- website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2020-03-30T10:39:47Z</dcterms:created>
  <dc:creator>Ciara O'Connor</dc:creator>
</cp:coreProperties>
</file>